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sldIdLst>
    <p:sldId id="274" r:id="rId5"/>
    <p:sldId id="280" r:id="rId6"/>
    <p:sldId id="283" r:id="rId7"/>
    <p:sldId id="275" r:id="rId8"/>
    <p:sldId id="282" r:id="rId9"/>
    <p:sldId id="290" r:id="rId10"/>
    <p:sldId id="281" r:id="rId11"/>
    <p:sldId id="286" r:id="rId12"/>
    <p:sldId id="287" r:id="rId13"/>
    <p:sldId id="289" r:id="rId14"/>
    <p:sldId id="285" r:id="rId15"/>
    <p:sldId id="276" r:id="rId16"/>
  </p:sldIdLst>
  <p:sldSz cx="12192000" cy="6858000"/>
  <p:notesSz cx="6858000" cy="9144000"/>
  <p:embeddedFontLst>
    <p:embeddedFont>
      <p:font typeface="Inter" panose="020B0604020202020204" charset="0"/>
      <p:regular r:id="rId18"/>
      <p:bold r:id="rId19"/>
    </p:embeddedFont>
  </p:embeddedFontLst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3" pos="2887" userDrawn="1">
          <p15:clr>
            <a:srgbClr val="A4A3A4"/>
          </p15:clr>
        </p15:guide>
        <p15:guide id="4" pos="4951" userDrawn="1">
          <p15:clr>
            <a:srgbClr val="A4A3A4"/>
          </p15:clr>
        </p15:guide>
        <p15:guide id="5" pos="7151" userDrawn="1">
          <p15:clr>
            <a:srgbClr val="A4A3A4"/>
          </p15:clr>
        </p15:guide>
        <p15:guide id="6" pos="325" userDrawn="1">
          <p15:clr>
            <a:srgbClr val="A4A3A4"/>
          </p15:clr>
        </p15:guide>
        <p15:guide id="7" pos="3772" userDrawn="1">
          <p15:clr>
            <a:srgbClr val="A4A3A4"/>
          </p15:clr>
        </p15:guide>
        <p15:guide id="8" pos="3908" userDrawn="1">
          <p15:clr>
            <a:srgbClr val="A4A3A4"/>
          </p15:clr>
        </p15:guide>
        <p15:guide id="9" pos="914" userDrawn="1">
          <p15:clr>
            <a:srgbClr val="A4A3A4"/>
          </p15:clr>
        </p15:guide>
        <p15:guide id="10" orient="horz" pos="4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C731"/>
    <a:srgbClr val="C9C9C9"/>
    <a:srgbClr val="F6C726"/>
    <a:srgbClr val="FFCE34"/>
    <a:srgbClr val="E8E9E6"/>
    <a:srgbClr val="C0C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C57F3-2F2C-53B2-7220-4543753B41F5}" v="34" dt="2024-03-21T10:57:56.333"/>
    <p1510:client id="{7E821E3F-98F2-B6C7-0DB6-4E4EEC0C0874}" v="61" dt="2024-03-21T10:51:22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4"/>
    <p:restoredTop sz="96886"/>
  </p:normalViewPr>
  <p:slideViewPr>
    <p:cSldViewPr snapToGrid="0" snapToObjects="1" showGuides="1">
      <p:cViewPr>
        <p:scale>
          <a:sx n="123" d="100"/>
          <a:sy n="123" d="100"/>
        </p:scale>
        <p:origin x="168" y="920"/>
      </p:cViewPr>
      <p:guideLst>
        <p:guide orient="horz" pos="731"/>
        <p:guide pos="2887"/>
        <p:guide pos="4951"/>
        <p:guide pos="7151"/>
        <p:guide pos="325"/>
        <p:guide pos="3772"/>
        <p:guide pos="3908"/>
        <p:guide pos="914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F3967-A603-BE43-9393-9AF9783F2156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EAA9E-C1CE-5645-8F66-71C598B46883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44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5078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10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122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11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697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12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458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353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437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6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6796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6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6206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651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8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1171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CH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EAA9E-C1CE-5645-8F66-71C598B46883}" type="slidenum">
              <a:rPr lang="ru-UA" smtClean="0"/>
              <a:t>9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898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3A56B-AC20-5944-B377-7E67037CF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11AA85-0215-2249-8D84-7CD75B144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C52ED-34DF-C74D-BEB6-16DA41B4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AB6BE-6CEE-0544-8F75-CEB55BD8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220FC-D8BD-814D-B53A-0CB65C75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0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D66EC-1E31-0A42-AC41-BCD35C22B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07B14-BD93-0B46-B25D-394A6C785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B80E4-BD4F-3A42-AA74-4D34670F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30978B-BDEE-6147-8111-2BD44F2B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0793C-76C6-8040-BBAD-209894F2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54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32048B-E8BB-E64B-ABF4-3F23C3EB1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7D3C2F-B69E-CE48-83B5-C24846142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2A6609-D7DB-2A4E-89BE-3EBD4AEF8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D14799-237F-414C-8D25-306ABA30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D6273-EB30-7847-A024-C2D5CA33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327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5E091-DE20-514C-BECB-B5C98B94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62F494-3CAE-1641-8654-C9D9C10B2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220CF7-5DFF-2E4B-B9FF-2B64035AA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FAA2D0-24FE-014A-8DED-C0934BB2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24A43-FC01-E04D-A5B8-9A0A01DB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56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EA62-83B8-0148-8452-FFDA7B4F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C36C3B-B634-C545-AF3C-621C6B40E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5A655-660C-DB44-8C1D-DEE7CE3C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B78DA-F509-FB4F-9844-35D09998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2E8182-9EEC-EB48-ADA2-A8B48216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83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9F5C9-7467-9F4B-802F-23933E2A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39C255-4B7C-CA4E-A961-20E9CC3F5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ACE19E-D168-9E44-970D-21D760B11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4B9078-6AF1-064C-B9C8-D57EC9F67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30120E-78CD-8047-85D9-7986E449C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ADEE3-5536-1846-B733-13D1A894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80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65DA3F-202C-9542-857F-C521D2DEB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2483A6-3B3B-0D4A-ACEC-77971989A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391EF0-BE2C-9E40-BAD5-113259F60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D07DEB-A0BA-5644-B2B6-76CA72797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05D2AE-5DC6-F64F-AB6E-679A031F0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20C87D-83F3-4B4D-97E5-AD482E2F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AF32B8-EAC9-7447-A9B3-FD2161841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094586-F63F-4E4D-82CD-A962C1A7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850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DB92E-E12C-304A-A976-399C7DAF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F56B8F-3750-0B40-A74E-3FD1AB6A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246DEB8-A17F-4542-BD6C-AC2C5B7C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FCCCC8-612E-2D44-9CA8-CF4F8F38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395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E83FFB-4C5A-F947-BBAA-5F73ECB9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68F03E-9E91-2849-B9CB-3067A5F0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B79580-621A-DF43-B4C3-EDF53C0E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174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01DAD-A91A-5D4E-8243-BDD07FA01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5C399-8B73-064E-8E2C-AA41CEF9E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7B8E73-8D25-C94A-BD00-6039F7732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CDE2-0BA3-F144-B4C5-456DA154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D7338F-B097-9848-A6EF-5E2C9875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12904C-9D07-294B-BBD7-BCD754761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498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5E867-429C-CF48-BB52-91FE4044A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9E4F1C-DF1F-3846-8D2E-E85DA5FA0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2DFE34-72CA-074C-A9BA-8CE094E4A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9230C-785C-764F-A7A9-F2C008335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355A0B-B935-954C-B21C-43575B20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5CF65-3C85-DF49-9D01-BF715BFB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996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BBBFF-E940-B64C-A00A-2E78C8A9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B4D606-68A5-C24F-9159-86B73EEBB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98B2E-88FC-D449-A613-E615EBCE3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A95BE-FEE6-E642-8408-260995A98DB4}" type="datetimeFigureOut">
              <a:rPr lang="ru-UA" smtClean="0"/>
              <a:t>03/21/2024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9FC63-3385-9145-9A13-C2F4E3286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9377E-4260-264A-9143-698E1C3A5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A769-4A32-C946-81AB-F5D575CC314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845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mailto:alla.oliinyk@gmail.com" TargetMode="External"/><Relationship Id="rId7" Type="http://schemas.openxmlformats.org/officeDocument/2006/relationships/hyperlink" Target="mailto:mary.metsger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aterinka.dream@gmail.com" TargetMode="External"/><Relationship Id="rId5" Type="http://schemas.openxmlformats.org/officeDocument/2006/relationships/hyperlink" Target="mailto:epilandrus@gmail.com" TargetMode="External"/><Relationship Id="rId4" Type="http://schemas.openxmlformats.org/officeDocument/2006/relationships/hyperlink" Target="mailto:dmirovovk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e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B8B884A-1331-77BC-812F-7BF96A680595}"/>
              </a:ext>
            </a:extLst>
          </p:cNvPr>
          <p:cNvGrpSpPr/>
          <p:nvPr/>
        </p:nvGrpSpPr>
        <p:grpSpPr>
          <a:xfrm>
            <a:off x="628830" y="0"/>
            <a:ext cx="10850053" cy="6858000"/>
            <a:chOff x="628830" y="0"/>
            <a:chExt cx="10850053" cy="6858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5192436-ED86-6543-B50E-F2A4E8EC5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2283" y="0"/>
              <a:ext cx="45466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3DC862-4732-1444-90F4-659691EDB12C}"/>
                </a:ext>
              </a:extLst>
            </p:cNvPr>
            <p:cNvSpPr txBox="1"/>
            <p:nvPr/>
          </p:nvSpPr>
          <p:spPr>
            <a:xfrm>
              <a:off x="713116" y="668327"/>
              <a:ext cx="5881256" cy="18081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740"/>
                </a:lnSpc>
              </a:pPr>
              <a:r>
                <a:rPr lang="en-GB" sz="4700" b="1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Save emergent patients under bombing in Ukraine</a:t>
              </a:r>
              <a:endParaRPr lang="en-UA" sz="4700" b="1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4674BB-17DC-C04C-BA00-08BE4F52E748}"/>
                </a:ext>
              </a:extLst>
            </p:cNvPr>
            <p:cNvSpPr txBox="1"/>
            <p:nvPr/>
          </p:nvSpPr>
          <p:spPr>
            <a:xfrm>
              <a:off x="628830" y="2546156"/>
              <a:ext cx="5237131" cy="116955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ts val="2780"/>
                </a:lnSpc>
              </a:pPr>
              <a:r>
                <a:rPr lang="en-GB" sz="2400" b="1" dirty="0"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GB" sz="2400" b="1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Designing a shelter operating </a:t>
              </a:r>
              <a:br>
                <a:rPr lang="en-GB" sz="2400" b="1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GB" sz="2400" b="1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 room and emergency area for the</a:t>
              </a:r>
              <a:br>
                <a:rPr lang="en-GB" sz="2400" b="1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en-GB" sz="2400" b="1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 Dnipro city hospital</a:t>
              </a:r>
              <a:endParaRPr lang="en-UA" sz="24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1208370-66CB-BC4B-B3F4-7874EC08B58F}"/>
                </a:ext>
              </a:extLst>
            </p:cNvPr>
            <p:cNvSpPr/>
            <p:nvPr/>
          </p:nvSpPr>
          <p:spPr>
            <a:xfrm>
              <a:off x="713117" y="4327332"/>
              <a:ext cx="2352136" cy="4140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CAS Rebuild Ukraine Program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5B98AF6-94BF-824C-9FCE-B61516B68F3D}"/>
                </a:ext>
              </a:extLst>
            </p:cNvPr>
            <p:cNvSpPr/>
            <p:nvPr/>
          </p:nvSpPr>
          <p:spPr>
            <a:xfrm>
              <a:off x="3117012" y="4327332"/>
              <a:ext cx="2748950" cy="4140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r>
                <a:rPr lang="en-GB" sz="1200" dirty="0">
                  <a:solidFill>
                    <a:srgbClr val="000000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Swiss </a:t>
              </a:r>
              <a:r>
                <a:rPr lang="en-GB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Center</a:t>
              </a:r>
              <a:r>
                <a:rPr lang="en-GB" sz="1200" dirty="0">
                  <a:solidFill>
                    <a:srgbClr val="000000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 for Design and Health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F930F63-979A-F84F-B6F4-EB47B94F4580}"/>
                </a:ext>
              </a:extLst>
            </p:cNvPr>
            <p:cNvSpPr/>
            <p:nvPr/>
          </p:nvSpPr>
          <p:spPr>
            <a:xfrm>
              <a:off x="713117" y="4798909"/>
              <a:ext cx="1604513" cy="4140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Dnipro Hospital №6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88D0AB-F93E-1C46-B001-E863BCBD70A5}"/>
                </a:ext>
              </a:extLst>
            </p:cNvPr>
            <p:cNvSpPr/>
            <p:nvPr/>
          </p:nvSpPr>
          <p:spPr>
            <a:xfrm>
              <a:off x="2380890" y="4798909"/>
              <a:ext cx="3485072" cy="4140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State Secretariat for Economic Affairs, CH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A1B6275-237E-6C4C-8A55-D48321C414B5}"/>
                </a:ext>
              </a:extLst>
            </p:cNvPr>
            <p:cNvSpPr/>
            <p:nvPr/>
          </p:nvSpPr>
          <p:spPr>
            <a:xfrm>
              <a:off x="713116" y="5270486"/>
              <a:ext cx="3265117" cy="4140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A pilot project scalable across all country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7B4F5C5-8A84-984D-966A-C964C39AE601}"/>
                </a:ext>
              </a:extLst>
            </p:cNvPr>
            <p:cNvSpPr/>
            <p:nvPr/>
          </p:nvSpPr>
          <p:spPr>
            <a:xfrm>
              <a:off x="4031672" y="5270486"/>
              <a:ext cx="1834289" cy="41406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Wartime functionality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26EFFDD-8264-5E8B-BDB1-C124063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118" y="6155066"/>
              <a:ext cx="1040868" cy="569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0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7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F9BCED-492F-0147-9E92-9649F69A55C8}"/>
              </a:ext>
            </a:extLst>
          </p:cNvPr>
          <p:cNvSpPr txBox="1"/>
          <p:nvPr/>
        </p:nvSpPr>
        <p:spPr>
          <a:xfrm>
            <a:off x="713117" y="665500"/>
            <a:ext cx="6602083" cy="602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help do we need</a:t>
            </a:r>
            <a:endParaRPr lang="en-UA" sz="47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98E9F-FE36-DE47-8343-9EE1983C5F9D}"/>
              </a:ext>
            </a:extLst>
          </p:cNvPr>
          <p:cNvSpPr txBox="1"/>
          <p:nvPr/>
        </p:nvSpPr>
        <p:spPr>
          <a:xfrm>
            <a:off x="620090" y="1501710"/>
            <a:ext cx="6602083" cy="57964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188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EXPERTISE AND APPROACHES OF SWISS COMPANIES IN THE FIELD OF CONSTRUCTION AND ARCHITECTURE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1C6A4F-9856-214C-A637-DD93F4A36EB7}"/>
              </a:ext>
            </a:extLst>
          </p:cNvPr>
          <p:cNvSpPr txBox="1"/>
          <p:nvPr/>
        </p:nvSpPr>
        <p:spPr>
          <a:xfrm>
            <a:off x="7359266" y="1501710"/>
            <a:ext cx="4028530" cy="57964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188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MEDICAL</a:t>
            </a:r>
            <a:b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EQUIPMENT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BB77BCF-BB78-2070-E240-115E5FBD3BE2}"/>
              </a:ext>
            </a:extLst>
          </p:cNvPr>
          <p:cNvGrpSpPr/>
          <p:nvPr/>
        </p:nvGrpSpPr>
        <p:grpSpPr>
          <a:xfrm>
            <a:off x="7435227" y="4797469"/>
            <a:ext cx="4028529" cy="670078"/>
            <a:chOff x="7435227" y="4797469"/>
            <a:chExt cx="4028529" cy="67007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143C073-8207-8444-8FD2-C1B497407A01}"/>
                </a:ext>
              </a:extLst>
            </p:cNvPr>
            <p:cNvSpPr/>
            <p:nvPr/>
          </p:nvSpPr>
          <p:spPr>
            <a:xfrm>
              <a:off x="7435227" y="4797469"/>
              <a:ext cx="4028529" cy="67007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96D3694-9D31-0147-95F9-FBF5F7E11E56}"/>
                </a:ext>
              </a:extLst>
            </p:cNvPr>
            <p:cNvSpPr/>
            <p:nvPr/>
          </p:nvSpPr>
          <p:spPr>
            <a:xfrm>
              <a:off x="7522029" y="4873577"/>
              <a:ext cx="3865767" cy="5178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FUNDRAISING</a:t>
              </a:r>
              <a:endParaRPr lang="en-UA" sz="24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F984D7A-1ADC-F561-68B2-52D063269672}"/>
              </a:ext>
            </a:extLst>
          </p:cNvPr>
          <p:cNvGrpSpPr/>
          <p:nvPr/>
        </p:nvGrpSpPr>
        <p:grpSpPr>
          <a:xfrm>
            <a:off x="713115" y="2295584"/>
            <a:ext cx="6064674" cy="385129"/>
            <a:chOff x="713115" y="2295584"/>
            <a:chExt cx="6064674" cy="3851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0BA316-3670-7148-A54E-17EB008FAC4D}"/>
                </a:ext>
              </a:extLst>
            </p:cNvPr>
            <p:cNvSpPr txBox="1"/>
            <p:nvPr/>
          </p:nvSpPr>
          <p:spPr>
            <a:xfrm>
              <a:off x="713116" y="2295584"/>
              <a:ext cx="5993869" cy="353045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Space simulation conducted by </a:t>
              </a:r>
              <a:r>
                <a:rPr lang="en-GB" sz="1600" b="1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SCDH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FBFA5A-6ABB-6143-95BB-5EB05AE0417A}"/>
                </a:ext>
              </a:extLst>
            </p:cNvPr>
            <p:cNvCxnSpPr>
              <a:cxnSpLocks/>
            </p:cNvCxnSpPr>
            <p:nvPr/>
          </p:nvCxnSpPr>
          <p:spPr>
            <a:xfrm>
              <a:off x="713115" y="2680713"/>
              <a:ext cx="60646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EE1DF55-2BF8-01B0-8A54-3C31DC082A4F}"/>
              </a:ext>
            </a:extLst>
          </p:cNvPr>
          <p:cNvGrpSpPr/>
          <p:nvPr/>
        </p:nvGrpSpPr>
        <p:grpSpPr>
          <a:xfrm>
            <a:off x="713115" y="2746688"/>
            <a:ext cx="6064674" cy="385129"/>
            <a:chOff x="713115" y="2746688"/>
            <a:chExt cx="6064674" cy="3851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962D-0179-9044-86CC-CA5B8280D178}"/>
                </a:ext>
              </a:extLst>
            </p:cNvPr>
            <p:cNvSpPr txBox="1"/>
            <p:nvPr/>
          </p:nvSpPr>
          <p:spPr>
            <a:xfrm>
              <a:off x="713116" y="2746688"/>
              <a:ext cx="5993869" cy="353045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latin typeface="Inter" panose="02000503000000020004" pitchFamily="2" charset="0"/>
                  <a:ea typeface="Inter" panose="02000503000000020004" pitchFamily="2" charset="0"/>
                </a:rPr>
                <a:t>Waterproofing and Strengthening </a:t>
              </a:r>
              <a:r>
                <a:rPr lang="en-GB" sz="1600" b="1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SIKA company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1EBB38E-BBE1-5C45-A727-62692876B42B}"/>
                </a:ext>
              </a:extLst>
            </p:cNvPr>
            <p:cNvCxnSpPr>
              <a:cxnSpLocks/>
            </p:cNvCxnSpPr>
            <p:nvPr/>
          </p:nvCxnSpPr>
          <p:spPr>
            <a:xfrm>
              <a:off x="713115" y="3131817"/>
              <a:ext cx="60646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47DA1DE-DB4D-0B97-35D5-D25AE9E68EC9}"/>
              </a:ext>
            </a:extLst>
          </p:cNvPr>
          <p:cNvGrpSpPr/>
          <p:nvPr/>
        </p:nvGrpSpPr>
        <p:grpSpPr>
          <a:xfrm>
            <a:off x="713115" y="3613604"/>
            <a:ext cx="6064674" cy="402133"/>
            <a:chOff x="713115" y="3613604"/>
            <a:chExt cx="6064674" cy="40213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039367C-71B7-1F41-AC47-E4B27A107060}"/>
                </a:ext>
              </a:extLst>
            </p:cNvPr>
            <p:cNvCxnSpPr>
              <a:cxnSpLocks/>
            </p:cNvCxnSpPr>
            <p:nvPr/>
          </p:nvCxnSpPr>
          <p:spPr>
            <a:xfrm>
              <a:off x="713115" y="4015737"/>
              <a:ext cx="60646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93BE915-8FD9-FA42-BB02-105686CB3B71}"/>
                </a:ext>
              </a:extLst>
            </p:cNvPr>
            <p:cNvSpPr txBox="1"/>
            <p:nvPr/>
          </p:nvSpPr>
          <p:spPr>
            <a:xfrm>
              <a:off x="713116" y="3613604"/>
              <a:ext cx="5993869" cy="353045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Using mixtures and additives for robust shelter coverings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60686AD-9663-D023-2744-FDBDBC005035}"/>
              </a:ext>
            </a:extLst>
          </p:cNvPr>
          <p:cNvGrpSpPr/>
          <p:nvPr/>
        </p:nvGrpSpPr>
        <p:grpSpPr>
          <a:xfrm>
            <a:off x="713115" y="4503620"/>
            <a:ext cx="6064674" cy="408229"/>
            <a:chOff x="713115" y="4503620"/>
            <a:chExt cx="6064674" cy="40822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2E764E4-7D2D-1A4E-A3FF-DD4F36DC2A8C}"/>
                </a:ext>
              </a:extLst>
            </p:cNvPr>
            <p:cNvCxnSpPr>
              <a:cxnSpLocks/>
            </p:cNvCxnSpPr>
            <p:nvPr/>
          </p:nvCxnSpPr>
          <p:spPr>
            <a:xfrm>
              <a:off x="713115" y="4911849"/>
              <a:ext cx="60646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B6A0BA8-5D83-8C49-B942-151F04D36855}"/>
                </a:ext>
              </a:extLst>
            </p:cNvPr>
            <p:cNvSpPr txBox="1"/>
            <p:nvPr/>
          </p:nvSpPr>
          <p:spPr>
            <a:xfrm>
              <a:off x="713116" y="4503620"/>
              <a:ext cx="5993869" cy="353045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Installation of ventilation and heating systems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A0E2998-81E9-266B-C07C-50DED9ACD312}"/>
              </a:ext>
            </a:extLst>
          </p:cNvPr>
          <p:cNvGrpSpPr/>
          <p:nvPr/>
        </p:nvGrpSpPr>
        <p:grpSpPr>
          <a:xfrm>
            <a:off x="713115" y="4948628"/>
            <a:ext cx="6064674" cy="402133"/>
            <a:chOff x="713115" y="4948628"/>
            <a:chExt cx="6064674" cy="40213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1610C6B-CB2F-3E43-8B09-9867925BFD45}"/>
                </a:ext>
              </a:extLst>
            </p:cNvPr>
            <p:cNvCxnSpPr>
              <a:cxnSpLocks/>
            </p:cNvCxnSpPr>
            <p:nvPr/>
          </p:nvCxnSpPr>
          <p:spPr>
            <a:xfrm>
              <a:off x="713115" y="5350761"/>
              <a:ext cx="606467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DE1FE8D-7A15-6F49-8239-F5B3D4B5B4B4}"/>
                </a:ext>
              </a:extLst>
            </p:cNvPr>
            <p:cNvSpPr txBox="1"/>
            <p:nvPr/>
          </p:nvSpPr>
          <p:spPr>
            <a:xfrm>
              <a:off x="713116" y="4948628"/>
              <a:ext cx="5993869" cy="353045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Utilization of new materials for sound absorption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FDAA84C-78F1-7B25-7507-7A6FBF68BEC9}"/>
              </a:ext>
            </a:extLst>
          </p:cNvPr>
          <p:cNvGrpSpPr/>
          <p:nvPr/>
        </p:nvGrpSpPr>
        <p:grpSpPr>
          <a:xfrm>
            <a:off x="7435227" y="2295584"/>
            <a:ext cx="4088182" cy="649502"/>
            <a:chOff x="7435227" y="2295584"/>
            <a:chExt cx="4088182" cy="64950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D7775DF-6BF8-6E46-A164-C2EF437DFA85}"/>
                </a:ext>
              </a:extLst>
            </p:cNvPr>
            <p:cNvSpPr txBox="1"/>
            <p:nvPr/>
          </p:nvSpPr>
          <p:spPr>
            <a:xfrm>
              <a:off x="7435227" y="2295584"/>
              <a:ext cx="3930576" cy="635174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Procurement of medical equipment from manufacturers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AE96AB0-7C06-D243-A7FA-D48B8CE91760}"/>
                </a:ext>
              </a:extLst>
            </p:cNvPr>
            <p:cNvCxnSpPr>
              <a:cxnSpLocks/>
            </p:cNvCxnSpPr>
            <p:nvPr/>
          </p:nvCxnSpPr>
          <p:spPr>
            <a:xfrm>
              <a:off x="7435227" y="2945086"/>
              <a:ext cx="40881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202C274-DD1C-5BC7-3104-290080D3791C}"/>
              </a:ext>
            </a:extLst>
          </p:cNvPr>
          <p:cNvGrpSpPr/>
          <p:nvPr/>
        </p:nvGrpSpPr>
        <p:grpSpPr>
          <a:xfrm>
            <a:off x="7435227" y="3012557"/>
            <a:ext cx="4088182" cy="931264"/>
            <a:chOff x="7435227" y="3012557"/>
            <a:chExt cx="4088182" cy="931264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1F8C5D9-375C-4B45-B218-4570D8B0508B}"/>
                </a:ext>
              </a:extLst>
            </p:cNvPr>
            <p:cNvSpPr txBox="1"/>
            <p:nvPr/>
          </p:nvSpPr>
          <p:spPr>
            <a:xfrm>
              <a:off x="7435227" y="3012557"/>
              <a:ext cx="3930576" cy="917302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Accommodation of old but functional equipment from CH hospitals in Ukrainian medical units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F6A27B4-AE26-7249-913A-3F1240F5B3CF}"/>
                </a:ext>
              </a:extLst>
            </p:cNvPr>
            <p:cNvCxnSpPr>
              <a:cxnSpLocks/>
            </p:cNvCxnSpPr>
            <p:nvPr/>
          </p:nvCxnSpPr>
          <p:spPr>
            <a:xfrm>
              <a:off x="7435227" y="3943821"/>
              <a:ext cx="408818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90AAAC0-7ED4-0346-A313-D9081F4FBEBE}"/>
              </a:ext>
            </a:extLst>
          </p:cNvPr>
          <p:cNvSpPr txBox="1"/>
          <p:nvPr/>
        </p:nvSpPr>
        <p:spPr>
          <a:xfrm>
            <a:off x="7359266" y="4098460"/>
            <a:ext cx="4028530" cy="57964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188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SUPPLY OF MATERIALS AND EQUIPMENT FOR CONSTRUCTION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0A26AB-8D91-2BD5-ED30-DC228A90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CA391BD1-D859-E2A9-9F09-9054AB5889E8}"/>
              </a:ext>
            </a:extLst>
          </p:cNvPr>
          <p:cNvGrpSpPr/>
          <p:nvPr/>
        </p:nvGrpSpPr>
        <p:grpSpPr>
          <a:xfrm>
            <a:off x="713115" y="3168596"/>
            <a:ext cx="6064674" cy="408229"/>
            <a:chOff x="713115" y="3168596"/>
            <a:chExt cx="6064674" cy="408229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DD1D13D-325E-3BEB-69C1-A248A36B9F34}"/>
                </a:ext>
              </a:extLst>
            </p:cNvPr>
            <p:cNvGrpSpPr/>
            <p:nvPr/>
          </p:nvGrpSpPr>
          <p:grpSpPr>
            <a:xfrm>
              <a:off x="713115" y="3168596"/>
              <a:ext cx="6064674" cy="408229"/>
              <a:chOff x="713115" y="3168596"/>
              <a:chExt cx="6064674" cy="408229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F61A626-152F-104E-931D-5131A0166D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115" y="3576825"/>
                <a:ext cx="60646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F379415-1D4F-904A-B8EC-E2682859583F}"/>
                  </a:ext>
                </a:extLst>
              </p:cNvPr>
              <p:cNvSpPr txBox="1"/>
              <p:nvPr/>
            </p:nvSpPr>
            <p:spPr>
              <a:xfrm>
                <a:off x="713116" y="3168596"/>
                <a:ext cx="5993869" cy="353045"/>
              </a:xfrm>
              <a:prstGeom prst="rect">
                <a:avLst/>
              </a:prstGeom>
              <a:noFill/>
            </p:spPr>
            <p:txBody>
              <a:bodyPr wrap="square" lIns="0" rtlCol="0" anchor="t">
                <a:spAutoFit/>
              </a:bodyPr>
              <a:lstStyle/>
              <a:p>
                <a:pPr>
                  <a:lnSpc>
                    <a:spcPts val="2220"/>
                  </a:lnSpc>
                </a:pPr>
                <a:r>
                  <a:rPr lang="en-GB" sz="16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Continuous power supply systems by </a:t>
                </a:r>
                <a:r>
                  <a:rPr lang="en-GB" sz="1600" b="1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DkW</a:t>
                </a:r>
                <a:r>
                  <a:rPr lang="en-GB" sz="1600" b="1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company</a:t>
                </a:r>
              </a:p>
            </p:txBody>
          </p:sp>
        </p:grpSp>
        <p:sp>
          <p:nvSpPr>
            <p:cNvPr id="27" name="Rounded Rectangle 18">
              <a:extLst>
                <a:ext uri="{FF2B5EF4-FFF2-40B4-BE49-F238E27FC236}">
                  <a16:creationId xmlns:a16="http://schemas.microsoft.com/office/drawing/2014/main" id="{5426BBA4-5E7F-12F9-94F7-751CF243D335}"/>
                </a:ext>
              </a:extLst>
            </p:cNvPr>
            <p:cNvSpPr/>
            <p:nvPr/>
          </p:nvSpPr>
          <p:spPr>
            <a:xfrm>
              <a:off x="4322617" y="3189488"/>
              <a:ext cx="1579419" cy="31989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EF02E80A-CB0E-5303-56F9-567E19A7CC26}"/>
              </a:ext>
            </a:extLst>
          </p:cNvPr>
          <p:cNvGrpSpPr/>
          <p:nvPr/>
        </p:nvGrpSpPr>
        <p:grpSpPr>
          <a:xfrm>
            <a:off x="713115" y="4064708"/>
            <a:ext cx="6064674" cy="396037"/>
            <a:chOff x="713115" y="4064708"/>
            <a:chExt cx="6064674" cy="396037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36B6D2B1-9598-DFBF-3DF0-89458CEE94EB}"/>
                </a:ext>
              </a:extLst>
            </p:cNvPr>
            <p:cNvGrpSpPr/>
            <p:nvPr/>
          </p:nvGrpSpPr>
          <p:grpSpPr>
            <a:xfrm>
              <a:off x="713115" y="4064708"/>
              <a:ext cx="6064674" cy="396037"/>
              <a:chOff x="713115" y="4064708"/>
              <a:chExt cx="6064674" cy="39603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3460903-02DE-F747-BE45-6F6E66A3A2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115" y="4460745"/>
                <a:ext cx="60646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12A0B60-B9AA-9F4E-A3C4-DB2A1EAD14AB}"/>
                  </a:ext>
                </a:extLst>
              </p:cNvPr>
              <p:cNvSpPr txBox="1"/>
              <p:nvPr/>
            </p:nvSpPr>
            <p:spPr>
              <a:xfrm>
                <a:off x="713116" y="4064708"/>
                <a:ext cx="5993869" cy="353045"/>
              </a:xfrm>
              <a:prstGeom prst="rect">
                <a:avLst/>
              </a:prstGeom>
              <a:noFill/>
            </p:spPr>
            <p:txBody>
              <a:bodyPr wrap="square" lIns="0" rtlCol="0" anchor="t">
                <a:spAutoFit/>
              </a:bodyPr>
              <a:lstStyle/>
              <a:p>
                <a:pPr>
                  <a:lnSpc>
                    <a:spcPts val="2220"/>
                  </a:lnSpc>
                </a:pPr>
                <a:r>
                  <a:rPr lang="en-GB" sz="16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Water supply systems supplied by </a:t>
                </a:r>
                <a:r>
                  <a:rPr lang="en-GB" sz="1600" b="1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Geberit</a:t>
                </a:r>
                <a:r>
                  <a:rPr lang="en-GB" sz="1600" b="1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company</a:t>
                </a:r>
              </a:p>
            </p:txBody>
          </p:sp>
        </p:grpSp>
        <p:sp>
          <p:nvSpPr>
            <p:cNvPr id="31" name="Rounded Rectangle 18">
              <a:extLst>
                <a:ext uri="{FF2B5EF4-FFF2-40B4-BE49-F238E27FC236}">
                  <a16:creationId xmlns:a16="http://schemas.microsoft.com/office/drawing/2014/main" id="{627ABE9C-331B-8608-E8A2-5693177BE809}"/>
                </a:ext>
              </a:extLst>
            </p:cNvPr>
            <p:cNvSpPr/>
            <p:nvPr/>
          </p:nvSpPr>
          <p:spPr>
            <a:xfrm>
              <a:off x="4021282" y="4081943"/>
              <a:ext cx="1880754" cy="31989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</p:spTree>
    <p:extLst>
      <p:ext uri="{BB962C8B-B14F-4D97-AF65-F5344CB8AC3E}">
        <p14:creationId xmlns:p14="http://schemas.microsoft.com/office/powerpoint/2010/main" val="21432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3D41EB8-206F-C743-88C9-05BA83BD8896}"/>
              </a:ext>
            </a:extLst>
          </p:cNvPr>
          <p:cNvSpPr txBox="1"/>
          <p:nvPr/>
        </p:nvSpPr>
        <p:spPr>
          <a:xfrm>
            <a:off x="882450" y="3657075"/>
            <a:ext cx="833562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ALLA</a:t>
            </a:r>
            <a:b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OLIINYK</a:t>
            </a:r>
            <a:endParaRPr lang="en-UA" sz="1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86DE9-1A61-3144-BDF1-28803E36E00E}"/>
              </a:ext>
            </a:extLst>
          </p:cNvPr>
          <p:cNvSpPr txBox="1"/>
          <p:nvPr/>
        </p:nvSpPr>
        <p:spPr>
          <a:xfrm>
            <a:off x="882450" y="4273408"/>
            <a:ext cx="1868390" cy="854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MD, MBA, executive manager, entrepreneur in life science field 20+ years of experience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F0DDC8-2BF2-C24C-9285-C6AE498F015E}"/>
              </a:ext>
            </a:extLst>
          </p:cNvPr>
          <p:cNvSpPr txBox="1"/>
          <p:nvPr/>
        </p:nvSpPr>
        <p:spPr>
          <a:xfrm>
            <a:off x="839027" y="3403270"/>
            <a:ext cx="1868390" cy="204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Lead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40C7CB-1CF1-9E40-9C97-5EDE8807DB2B}"/>
              </a:ext>
            </a:extLst>
          </p:cNvPr>
          <p:cNvSpPr/>
          <p:nvPr/>
        </p:nvSpPr>
        <p:spPr>
          <a:xfrm>
            <a:off x="882450" y="1922825"/>
            <a:ext cx="1321981" cy="132198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02C28A-162A-A248-8DF6-420CB1D3CC7A}"/>
              </a:ext>
            </a:extLst>
          </p:cNvPr>
          <p:cNvSpPr txBox="1"/>
          <p:nvPr/>
        </p:nvSpPr>
        <p:spPr>
          <a:xfrm>
            <a:off x="3108413" y="3657075"/>
            <a:ext cx="91852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DMYTRO</a:t>
            </a:r>
            <a:b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VOVK</a:t>
            </a:r>
            <a:endParaRPr lang="en-UA" sz="1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8246F4-76AF-0D4C-B331-81DDAD916384}"/>
              </a:ext>
            </a:extLst>
          </p:cNvPr>
          <p:cNvSpPr txBox="1"/>
          <p:nvPr/>
        </p:nvSpPr>
        <p:spPr>
          <a:xfrm>
            <a:off x="3108413" y="4273408"/>
            <a:ext cx="1868390" cy="10723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Founder of the construction company, CC STEK, 20+ years of experience in construction field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BEB41-198C-8E48-A96C-B8296AC1EDE1}"/>
              </a:ext>
            </a:extLst>
          </p:cNvPr>
          <p:cNvSpPr txBox="1"/>
          <p:nvPr/>
        </p:nvSpPr>
        <p:spPr>
          <a:xfrm>
            <a:off x="3124087" y="3365108"/>
            <a:ext cx="1868390" cy="204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Construction expert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64A0DC-E48E-BF40-9D2C-88BBEB9971C2}"/>
              </a:ext>
            </a:extLst>
          </p:cNvPr>
          <p:cNvSpPr/>
          <p:nvPr/>
        </p:nvSpPr>
        <p:spPr>
          <a:xfrm>
            <a:off x="3108413" y="1922825"/>
            <a:ext cx="1321981" cy="1321981"/>
          </a:xfrm>
          <a:prstGeom prst="ellips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016"/>
                      </a14:imgEffect>
                      <a14:imgEffect>
                        <a14:saturation sat="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63981B-A816-E645-A1F1-AB78D0417C13}"/>
              </a:ext>
            </a:extLst>
          </p:cNvPr>
          <p:cNvSpPr txBox="1"/>
          <p:nvPr/>
        </p:nvSpPr>
        <p:spPr>
          <a:xfrm>
            <a:off x="5362086" y="3657075"/>
            <a:ext cx="1067600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MAKSYM</a:t>
            </a:r>
          </a:p>
          <a:p>
            <a:pPr>
              <a:lnSpc>
                <a:spcPts val="1820"/>
              </a:lnSpc>
            </a:pP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DANYLIUK</a:t>
            </a:r>
            <a:endParaRPr lang="en-UA" sz="1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18AAF0-B83A-8548-8EB4-695D890DDE68}"/>
              </a:ext>
            </a:extLst>
          </p:cNvPr>
          <p:cNvSpPr txBox="1"/>
          <p:nvPr/>
        </p:nvSpPr>
        <p:spPr>
          <a:xfrm>
            <a:off x="5362086" y="4273408"/>
            <a:ext cx="1868390" cy="854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Creating spaces for living, working and enjoying life 20+ years of experience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333585-8D4C-8E4B-B058-E9556C090BC7}"/>
              </a:ext>
            </a:extLst>
          </p:cNvPr>
          <p:cNvSpPr txBox="1"/>
          <p:nvPr/>
        </p:nvSpPr>
        <p:spPr>
          <a:xfrm>
            <a:off x="5368323" y="3365108"/>
            <a:ext cx="1868390" cy="204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Architect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AF96DC-9E0C-8145-83FA-9A6B5E0F1164}"/>
              </a:ext>
            </a:extLst>
          </p:cNvPr>
          <p:cNvSpPr/>
          <p:nvPr/>
        </p:nvSpPr>
        <p:spPr>
          <a:xfrm>
            <a:off x="5362086" y="1922825"/>
            <a:ext cx="1321981" cy="1321981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A94630-E8CB-7E4D-9195-B7BD580005F0}"/>
              </a:ext>
            </a:extLst>
          </p:cNvPr>
          <p:cNvSpPr txBox="1"/>
          <p:nvPr/>
        </p:nvSpPr>
        <p:spPr>
          <a:xfrm>
            <a:off x="7597286" y="3657075"/>
            <a:ext cx="100027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MARYNA</a:t>
            </a:r>
            <a:b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METSGER</a:t>
            </a:r>
            <a:endParaRPr lang="en-UA" sz="1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582818-FB3C-A145-AB80-4A9D5F527D71}"/>
              </a:ext>
            </a:extLst>
          </p:cNvPr>
          <p:cNvSpPr txBox="1"/>
          <p:nvPr/>
        </p:nvSpPr>
        <p:spPr>
          <a:xfrm>
            <a:off x="7597286" y="4273408"/>
            <a:ext cx="1868390" cy="636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Professional athlete, artist, and passionate architect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82EF5D-3134-FB44-A091-97F7EB8B2315}"/>
              </a:ext>
            </a:extLst>
          </p:cNvPr>
          <p:cNvSpPr txBox="1"/>
          <p:nvPr/>
        </p:nvSpPr>
        <p:spPr>
          <a:xfrm>
            <a:off x="7612559" y="3365108"/>
            <a:ext cx="2057900" cy="204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Architect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035EEA7-70F8-6C42-8092-11378D0A6B1E}"/>
              </a:ext>
            </a:extLst>
          </p:cNvPr>
          <p:cNvSpPr/>
          <p:nvPr/>
        </p:nvSpPr>
        <p:spPr>
          <a:xfrm>
            <a:off x="7597286" y="1922825"/>
            <a:ext cx="1321981" cy="1321981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64CF82-FAC3-6E4A-AB87-1DF8756E64A5}"/>
              </a:ext>
            </a:extLst>
          </p:cNvPr>
          <p:cNvSpPr txBox="1"/>
          <p:nvPr/>
        </p:nvSpPr>
        <p:spPr>
          <a:xfrm>
            <a:off x="9823249" y="3657075"/>
            <a:ext cx="172322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KATERINA</a:t>
            </a:r>
            <a:b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latin typeface="Inter" panose="02000503000000020004" pitchFamily="2" charset="0"/>
                <a:ea typeface="Inter" panose="02000503000000020004" pitchFamily="2" charset="0"/>
              </a:rPr>
              <a:t>VYNOGRADOVA </a:t>
            </a:r>
            <a:endParaRPr lang="en-UA" sz="1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260EED-EC3E-8646-A957-55A6E76AA9FB}"/>
              </a:ext>
            </a:extLst>
          </p:cNvPr>
          <p:cNvSpPr txBox="1"/>
          <p:nvPr/>
        </p:nvSpPr>
        <p:spPr>
          <a:xfrm>
            <a:off x="9823249" y="4273408"/>
            <a:ext cx="1868390" cy="854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Department of Social Protection of the regional state Administration of </a:t>
            </a:r>
            <a:r>
              <a:rPr lang="en-GB" sz="1200" dirty="0" err="1">
                <a:effectLst/>
                <a:latin typeface="Inter" panose="02000503000000020004" pitchFamily="2" charset="0"/>
                <a:ea typeface="Inter" panose="02000503000000020004" pitchFamily="2" charset="0"/>
              </a:rPr>
              <a:t>Zaporizhzhia</a:t>
            </a: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, Ukraine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836745-7967-D441-AD3D-35BFC5DF2FED}"/>
              </a:ext>
            </a:extLst>
          </p:cNvPr>
          <p:cNvSpPr txBox="1"/>
          <p:nvPr/>
        </p:nvSpPr>
        <p:spPr>
          <a:xfrm>
            <a:off x="9823249" y="3365108"/>
            <a:ext cx="1868390" cy="204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Communication</a:t>
            </a:r>
            <a:endParaRPr lang="en-UA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84DFD30-C6C3-ED4C-B155-D4795C8D5929}"/>
              </a:ext>
            </a:extLst>
          </p:cNvPr>
          <p:cNvSpPr/>
          <p:nvPr/>
        </p:nvSpPr>
        <p:spPr>
          <a:xfrm>
            <a:off x="9823249" y="1922825"/>
            <a:ext cx="1321981" cy="1321981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6897D04-EFFA-904A-B6D7-E160AB817C0C}"/>
              </a:ext>
            </a:extLst>
          </p:cNvPr>
          <p:cNvSpPr txBox="1"/>
          <p:nvPr/>
        </p:nvSpPr>
        <p:spPr>
          <a:xfrm>
            <a:off x="882450" y="688075"/>
            <a:ext cx="6602083" cy="602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highlight>
                  <a:srgbClr val="F5C731"/>
                </a:highlight>
                <a:latin typeface="Inter" panose="02000503000000020004" pitchFamily="2" charset="0"/>
                <a:ea typeface="Inter" panose="02000503000000020004" pitchFamily="2" charset="0"/>
              </a:rPr>
              <a:t>Our team</a:t>
            </a:r>
            <a:endParaRPr lang="en-UA" sz="4700" b="1" dirty="0">
              <a:highlight>
                <a:srgbClr val="F5C731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CDC432-97F7-E6D0-400E-B28F3CEB5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27BE582-096F-9A4D-92FE-40ED5B3723F2}"/>
              </a:ext>
            </a:extLst>
          </p:cNvPr>
          <p:cNvSpPr txBox="1"/>
          <p:nvPr/>
        </p:nvSpPr>
        <p:spPr>
          <a:xfrm>
            <a:off x="1043748" y="1415508"/>
            <a:ext cx="5052252" cy="2410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Save emergent patients under bombing</a:t>
            </a:r>
            <a:b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in Ukraine</a:t>
            </a:r>
            <a:endParaRPr lang="en-UA" sz="47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56D3F7-B4C2-1745-9E2D-0F3D75C0D092}"/>
              </a:ext>
            </a:extLst>
          </p:cNvPr>
          <p:cNvSpPr txBox="1"/>
          <p:nvPr/>
        </p:nvSpPr>
        <p:spPr>
          <a:xfrm>
            <a:off x="6531114" y="1521328"/>
            <a:ext cx="833562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ALLA</a:t>
            </a:r>
            <a:b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OLIINYK</a:t>
            </a:r>
            <a:endParaRPr lang="en-UA" sz="1600" b="1" dirty="0">
              <a:highlight>
                <a:srgbClr val="FFFFFF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:a16="http://schemas.microsoft.com/office/drawing/2014/main" id="{CA32C594-574F-CF4A-8C84-905540DA273C}"/>
              </a:ext>
            </a:extLst>
          </p:cNvPr>
          <p:cNvSpPr txBox="1"/>
          <p:nvPr/>
        </p:nvSpPr>
        <p:spPr>
          <a:xfrm>
            <a:off x="6531114" y="2061786"/>
            <a:ext cx="1868390" cy="200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u="sng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alla.oliinyk@gmail.com</a:t>
            </a:r>
            <a:endParaRPr lang="en-UA" sz="1200" u="sng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9AB34-8389-624D-ABCA-2A574772633B}"/>
              </a:ext>
            </a:extLst>
          </p:cNvPr>
          <p:cNvSpPr txBox="1"/>
          <p:nvPr/>
        </p:nvSpPr>
        <p:spPr>
          <a:xfrm>
            <a:off x="6531114" y="2699199"/>
            <a:ext cx="91852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DMYTRO</a:t>
            </a:r>
            <a:b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VOVK</a:t>
            </a:r>
            <a:endParaRPr lang="en-UA" sz="1600" b="1" dirty="0">
              <a:highlight>
                <a:srgbClr val="FFFFFF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1" name="TextBox 20">
            <a:hlinkClick r:id="rId4"/>
            <a:extLst>
              <a:ext uri="{FF2B5EF4-FFF2-40B4-BE49-F238E27FC236}">
                <a16:creationId xmlns:a16="http://schemas.microsoft.com/office/drawing/2014/main" id="{1A6A8B8B-1030-C14A-B5C3-73E4B6F229B7}"/>
              </a:ext>
            </a:extLst>
          </p:cNvPr>
          <p:cNvSpPr txBox="1"/>
          <p:nvPr/>
        </p:nvSpPr>
        <p:spPr>
          <a:xfrm>
            <a:off x="6531114" y="3239657"/>
            <a:ext cx="1868390" cy="200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u="sng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dmirovovk@gmail.com</a:t>
            </a:r>
            <a:endParaRPr lang="en-UA" sz="1200" u="sng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013998-AB80-0344-8CD0-371B8F549D13}"/>
              </a:ext>
            </a:extLst>
          </p:cNvPr>
          <p:cNvSpPr txBox="1"/>
          <p:nvPr/>
        </p:nvSpPr>
        <p:spPr>
          <a:xfrm>
            <a:off x="8908554" y="1521328"/>
            <a:ext cx="1067600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MAKSYM</a:t>
            </a:r>
          </a:p>
          <a:p>
            <a:pPr>
              <a:lnSpc>
                <a:spcPts val="182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DANYLIUK</a:t>
            </a:r>
            <a:endParaRPr lang="en-UA" sz="1600" b="1" dirty="0">
              <a:highlight>
                <a:srgbClr val="FFFFFF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3" name="TextBox 22">
            <a:hlinkClick r:id="rId5"/>
            <a:extLst>
              <a:ext uri="{FF2B5EF4-FFF2-40B4-BE49-F238E27FC236}">
                <a16:creationId xmlns:a16="http://schemas.microsoft.com/office/drawing/2014/main" id="{356C2693-4DF5-7144-B742-B53DF4E1D90A}"/>
              </a:ext>
            </a:extLst>
          </p:cNvPr>
          <p:cNvSpPr txBox="1"/>
          <p:nvPr/>
        </p:nvSpPr>
        <p:spPr>
          <a:xfrm>
            <a:off x="8908554" y="2061786"/>
            <a:ext cx="1868390" cy="200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u="sng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epilandrus@gmail.com</a:t>
            </a:r>
            <a:endParaRPr lang="en-UA" sz="1200" u="sng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9DA45B-E1BC-8942-91CF-8AAA76D3E7E0}"/>
              </a:ext>
            </a:extLst>
          </p:cNvPr>
          <p:cNvSpPr txBox="1"/>
          <p:nvPr/>
        </p:nvSpPr>
        <p:spPr>
          <a:xfrm>
            <a:off x="6531114" y="3881545"/>
            <a:ext cx="172322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KATERYNA</a:t>
            </a:r>
            <a:b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VYNOGRADOVA </a:t>
            </a:r>
            <a:endParaRPr lang="en-UA" sz="1600" b="1" dirty="0">
              <a:highlight>
                <a:srgbClr val="FFFFFF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5" name="TextBox 24">
            <a:hlinkClick r:id="rId6"/>
            <a:extLst>
              <a:ext uri="{FF2B5EF4-FFF2-40B4-BE49-F238E27FC236}">
                <a16:creationId xmlns:a16="http://schemas.microsoft.com/office/drawing/2014/main" id="{4AEE4ED1-1B3A-3349-9E1B-4C63DE409199}"/>
              </a:ext>
            </a:extLst>
          </p:cNvPr>
          <p:cNvSpPr txBox="1"/>
          <p:nvPr/>
        </p:nvSpPr>
        <p:spPr>
          <a:xfrm>
            <a:off x="6531114" y="4422003"/>
            <a:ext cx="2101710" cy="200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u="sng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katerinka.dream@gmail.com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5E26DD-9A49-BB40-9709-EE99C648539D}"/>
              </a:ext>
            </a:extLst>
          </p:cNvPr>
          <p:cNvSpPr txBox="1"/>
          <p:nvPr/>
        </p:nvSpPr>
        <p:spPr>
          <a:xfrm>
            <a:off x="8908554" y="2699199"/>
            <a:ext cx="100027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82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MARYNA</a:t>
            </a:r>
          </a:p>
          <a:p>
            <a:pPr>
              <a:lnSpc>
                <a:spcPts val="1820"/>
              </a:lnSpc>
            </a:pPr>
            <a:r>
              <a:rPr lang="en-GB" sz="1600" b="1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METSGER</a:t>
            </a:r>
            <a:endParaRPr lang="en-UA" sz="1600" b="1" dirty="0">
              <a:highlight>
                <a:srgbClr val="FFFFFF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7" name="TextBox 26">
            <a:hlinkClick r:id="rId7"/>
            <a:extLst>
              <a:ext uri="{FF2B5EF4-FFF2-40B4-BE49-F238E27FC236}">
                <a16:creationId xmlns:a16="http://schemas.microsoft.com/office/drawing/2014/main" id="{BDA5B61D-D319-0242-A7DE-2942DB501A49}"/>
              </a:ext>
            </a:extLst>
          </p:cNvPr>
          <p:cNvSpPr txBox="1"/>
          <p:nvPr/>
        </p:nvSpPr>
        <p:spPr>
          <a:xfrm>
            <a:off x="8908554" y="3239657"/>
            <a:ext cx="2031908" cy="2003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40"/>
              </a:lnSpc>
            </a:pPr>
            <a:r>
              <a:rPr lang="en-GB" sz="1200" u="sng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mary.metsger@gmail.com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B2CAE4-CDC4-5A02-404C-1FFEDD38A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0533B60-6C9A-9242-8C27-0CB568E81CC5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C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DC862-4732-1444-90F4-659691EDB12C}"/>
              </a:ext>
            </a:extLst>
          </p:cNvPr>
          <p:cNvSpPr txBox="1"/>
          <p:nvPr/>
        </p:nvSpPr>
        <p:spPr>
          <a:xfrm>
            <a:off x="723516" y="685795"/>
            <a:ext cx="2601583" cy="602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Problem</a:t>
            </a:r>
            <a:endParaRPr lang="en-UA" sz="47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07C3C-A548-864C-B0F2-EEF04CF0B503}"/>
              </a:ext>
            </a:extLst>
          </p:cNvPr>
          <p:cNvSpPr txBox="1"/>
          <p:nvPr/>
        </p:nvSpPr>
        <p:spPr>
          <a:xfrm>
            <a:off x="639229" y="1412561"/>
            <a:ext cx="5237131" cy="8104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2780"/>
              </a:lnSpc>
            </a:pPr>
            <a:r>
              <a:rPr lang="en-GB" sz="2400" b="1" dirty="0">
                <a:latin typeface="Inter" panose="02000503000000020004" pitchFamily="2" charset="0"/>
                <a:ea typeface="Inter" panose="02000503000000020004" pitchFamily="2" charset="0"/>
              </a:rPr>
              <a:t>Medical institutions in Ukraine are in constant danger</a:t>
            </a:r>
            <a:endParaRPr lang="en-UA" sz="24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0DC0E-EBCF-9F4F-A657-732BA2ABAB72}"/>
              </a:ext>
            </a:extLst>
          </p:cNvPr>
          <p:cNvSpPr txBox="1"/>
          <p:nvPr/>
        </p:nvSpPr>
        <p:spPr>
          <a:xfrm>
            <a:off x="723516" y="2340346"/>
            <a:ext cx="4620884" cy="303647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Among the medical infrastructure, the Russian occupiers destroyed </a:t>
            </a:r>
            <a:r>
              <a:rPr lang="en-GB" sz="1600" dirty="0">
                <a:effectLst/>
                <a:highlight>
                  <a:srgbClr val="FFCE34"/>
                </a:highlight>
                <a:latin typeface="Inter" panose="02000503000000020004" pitchFamily="2" charset="0"/>
                <a:ea typeface="Inter" panose="02000503000000020004" pitchFamily="2" charset="0"/>
              </a:rPr>
              <a:t>190 medical facilities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- they cannot be restored</a:t>
            </a:r>
            <a:endParaRPr lang="ru-RU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endParaRPr lang="ru-RU" sz="16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Another </a:t>
            </a:r>
            <a:r>
              <a:rPr lang="en-GB" sz="1600" dirty="0">
                <a:effectLst/>
                <a:highlight>
                  <a:srgbClr val="FFCE34"/>
                </a:highlight>
                <a:latin typeface="Inter" panose="02000503000000020004" pitchFamily="2" charset="0"/>
                <a:ea typeface="Inter" panose="02000503000000020004" pitchFamily="2" charset="0"/>
              </a:rPr>
              <a:t>1,447 objects were damaged.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But it must not stop doctors and patients who need help</a:t>
            </a:r>
            <a:endParaRPr lang="ru-RU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endParaRPr lang="ru-RU" sz="16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Unfortunately, even if the hospital in Ukraine </a:t>
            </a:r>
            <a:r>
              <a:rPr lang="en-GB" sz="1600" dirty="0">
                <a:effectLst/>
                <a:highlight>
                  <a:srgbClr val="FFCE34"/>
                </a:highlight>
                <a:latin typeface="Inter" panose="02000503000000020004" pitchFamily="2" charset="0"/>
                <a:ea typeface="Inter" panose="02000503000000020004" pitchFamily="2" charset="0"/>
              </a:rPr>
              <a:t>is fortunate enough to have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a bomb shelter, it is unsuitable for operations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47B1B9E-8A96-FFFE-6981-5416CC1B329D}"/>
              </a:ext>
            </a:extLst>
          </p:cNvPr>
          <p:cNvGrpSpPr/>
          <p:nvPr/>
        </p:nvGrpSpPr>
        <p:grpSpPr>
          <a:xfrm>
            <a:off x="6776647" y="604638"/>
            <a:ext cx="4691837" cy="6023333"/>
            <a:chOff x="6776647" y="604638"/>
            <a:chExt cx="4691837" cy="602333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0130E48-B589-3A42-BD66-92EFCB965621}"/>
                </a:ext>
              </a:extLst>
            </p:cNvPr>
            <p:cNvSpPr txBox="1"/>
            <p:nvPr/>
          </p:nvSpPr>
          <p:spPr>
            <a:xfrm>
              <a:off x="6847159" y="604638"/>
              <a:ext cx="2601583" cy="6027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4740"/>
                </a:lnSpc>
              </a:pPr>
              <a:r>
                <a:rPr lang="en-GB" sz="4700" b="1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Solution</a:t>
              </a:r>
              <a:endParaRPr lang="en-UA" sz="4700" b="1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3B221B-9046-A54C-8412-B17427B15A88}"/>
                </a:ext>
              </a:extLst>
            </p:cNvPr>
            <p:cNvSpPr txBox="1"/>
            <p:nvPr/>
          </p:nvSpPr>
          <p:spPr>
            <a:xfrm>
              <a:off x="6776647" y="1702774"/>
              <a:ext cx="4200262" cy="1528624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>
                <a:lnSpc>
                  <a:spcPts val="2780"/>
                </a:lnSpc>
              </a:pPr>
              <a:r>
                <a:rPr lang="en-GB" sz="2400" b="1" dirty="0">
                  <a:latin typeface="Inter" panose="02000503000000020004" pitchFamily="2" charset="0"/>
                  <a:ea typeface="Inter" panose="02000503000000020004" pitchFamily="2" charset="0"/>
                </a:rPr>
                <a:t>A scalable project to provide hospitals with a shelter operating room and emergency area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EE19220-2CB0-9048-B540-680EEB2EA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7159" y="3726806"/>
              <a:ext cx="4621325" cy="2901165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F5A8A4-0600-6FDA-5EBD-9ADB311D3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36AC367-6272-4E49-97B3-0F4CF39CE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431" y="0"/>
            <a:ext cx="46736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F9BCED-492F-0147-9E92-9649F69A55C8}"/>
              </a:ext>
            </a:extLst>
          </p:cNvPr>
          <p:cNvSpPr txBox="1"/>
          <p:nvPr/>
        </p:nvSpPr>
        <p:spPr>
          <a:xfrm>
            <a:off x="713117" y="673627"/>
            <a:ext cx="4615021" cy="1205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Stakeholders and scalability</a:t>
            </a:r>
            <a:endParaRPr lang="en-UA" sz="47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ADF3EA4-037C-4948-8BC2-C270E9F753EF}"/>
              </a:ext>
            </a:extLst>
          </p:cNvPr>
          <p:cNvSpPr/>
          <p:nvPr/>
        </p:nvSpPr>
        <p:spPr>
          <a:xfrm>
            <a:off x="713118" y="2022203"/>
            <a:ext cx="2770312" cy="414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Hospitals patients and their families</a:t>
            </a:r>
            <a:endParaRPr lang="en-UA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94035D4-2592-9A4B-A3F8-2B770B2EFDD1}"/>
              </a:ext>
            </a:extLst>
          </p:cNvPr>
          <p:cNvSpPr/>
          <p:nvPr/>
        </p:nvSpPr>
        <p:spPr>
          <a:xfrm>
            <a:off x="3546326" y="2022203"/>
            <a:ext cx="1781814" cy="414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Hospital management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E28D7E5-9493-3845-95A1-121F7B32CB98}"/>
              </a:ext>
            </a:extLst>
          </p:cNvPr>
          <p:cNvSpPr/>
          <p:nvPr/>
        </p:nvSpPr>
        <p:spPr>
          <a:xfrm>
            <a:off x="713118" y="2493780"/>
            <a:ext cx="2546918" cy="414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City’s authorities and community</a:t>
            </a:r>
            <a:endParaRPr lang="en-UA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B80B94B-4B9B-1B47-AE32-5CB87722D3C9}"/>
              </a:ext>
            </a:extLst>
          </p:cNvPr>
          <p:cNvSpPr/>
          <p:nvPr/>
        </p:nvSpPr>
        <p:spPr>
          <a:xfrm>
            <a:off x="3321839" y="2493780"/>
            <a:ext cx="712576" cy="414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Donors</a:t>
            </a:r>
            <a:endParaRPr lang="en-UA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FFEC630-B2B0-E149-918A-8507EDDFFE4A}"/>
              </a:ext>
            </a:extLst>
          </p:cNvPr>
          <p:cNvSpPr/>
          <p:nvPr/>
        </p:nvSpPr>
        <p:spPr>
          <a:xfrm>
            <a:off x="5391037" y="2022203"/>
            <a:ext cx="1201964" cy="414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GB" sz="12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Hospital staff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25E557-B4E5-FC42-B0B0-701255EEE197}"/>
              </a:ext>
            </a:extLst>
          </p:cNvPr>
          <p:cNvSpPr/>
          <p:nvPr/>
        </p:nvSpPr>
        <p:spPr>
          <a:xfrm>
            <a:off x="4095563" y="2493780"/>
            <a:ext cx="2128146" cy="414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Ukraine’s recovery agency</a:t>
            </a:r>
            <a:endParaRPr lang="en-UA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2409CA0-67ED-574A-A49F-BB2293C8BA19}"/>
              </a:ext>
            </a:extLst>
          </p:cNvPr>
          <p:cNvSpPr/>
          <p:nvPr/>
        </p:nvSpPr>
        <p:spPr>
          <a:xfrm>
            <a:off x="6284856" y="2493780"/>
            <a:ext cx="308145" cy="4140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...</a:t>
            </a:r>
            <a:endParaRPr lang="en-UA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17B994-CBA7-B243-9F92-8C2B6559860A}"/>
              </a:ext>
            </a:extLst>
          </p:cNvPr>
          <p:cNvSpPr txBox="1"/>
          <p:nvPr/>
        </p:nvSpPr>
        <p:spPr>
          <a:xfrm>
            <a:off x="713117" y="3182118"/>
            <a:ext cx="4978000" cy="261327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The Russian army is responsible for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1,475 attacks on healthcare units</a:t>
            </a:r>
          </a:p>
          <a:p>
            <a:pPr marL="285750" indent="-285750">
              <a:lnSpc>
                <a:spcPts val="1520"/>
              </a:lnSpc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Among casualties are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630 health facilities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, impacting the treatment of an average monthly total of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454,768 individuals</a:t>
            </a:r>
            <a:endParaRPr lang="ru-RU" sz="1600" dirty="0">
              <a:effectLst/>
              <a:highlight>
                <a:srgbClr val="F6C726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1520"/>
              </a:lnSpc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212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The Ukrainian population lives constantly under the threat of chemical,  biological, radiological and nuclear emergency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AA832A-129E-7666-7F74-041AEBE01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1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9976A9-370A-BC38-FC6C-747A8FC49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0" t="4055" r="20907" b="31905"/>
          <a:stretch/>
        </p:blipFill>
        <p:spPr>
          <a:xfrm>
            <a:off x="4801712" y="1552456"/>
            <a:ext cx="7424450" cy="5305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F9BCED-492F-0147-9E92-9649F69A55C8}"/>
              </a:ext>
            </a:extLst>
          </p:cNvPr>
          <p:cNvSpPr txBox="1"/>
          <p:nvPr/>
        </p:nvSpPr>
        <p:spPr>
          <a:xfrm>
            <a:off x="730275" y="665780"/>
            <a:ext cx="2601583" cy="602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Status</a:t>
            </a:r>
            <a:endParaRPr lang="en-UA" sz="4700" b="1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683D3-DC89-0443-8223-6F1321897AE5}"/>
              </a:ext>
            </a:extLst>
          </p:cNvPr>
          <p:cNvSpPr txBox="1"/>
          <p:nvPr/>
        </p:nvSpPr>
        <p:spPr>
          <a:xfrm>
            <a:off x="713117" y="2466889"/>
            <a:ext cx="3997106" cy="238565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GB" sz="1600">
                <a:effectLst/>
                <a:latin typeface="Inter" panose="02000503000000020004" pitchFamily="2" charset="0"/>
                <a:ea typeface="Inter" panose="02000503000000020004" pitchFamily="2" charset="0"/>
              </a:rPr>
              <a:t>With partnership of </a:t>
            </a:r>
            <a:r>
              <a:rPr lang="en-GB" sz="160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Swiss Center for Design and Health (SCDH)</a:t>
            </a:r>
            <a:r>
              <a:rPr lang="en-GB" sz="1600">
                <a:effectLst/>
                <a:latin typeface="Inter" panose="02000503000000020004" pitchFamily="2" charset="0"/>
                <a:ea typeface="Inter" panose="02000503000000020004" pitchFamily="2" charset="0"/>
              </a:rPr>
              <a:t> we designed an MVP for a new surgical unit within the existing bomb shelter in Dnipro Hospital №6.</a:t>
            </a:r>
          </a:p>
          <a:p>
            <a:pPr marL="285750" indent="-285750">
              <a:lnSpc>
                <a:spcPts val="2020"/>
              </a:lnSpc>
              <a:buFont typeface="Arial" panose="020B0604020202020204" pitchFamily="34" charset="0"/>
              <a:buChar char="•"/>
            </a:pPr>
            <a:endParaRPr lang="en-GB" sz="160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lnSpc>
                <a:spcPts val="2020"/>
              </a:lnSpc>
              <a:buFont typeface="Arial" panose="020B0604020202020204" pitchFamily="34" charset="0"/>
              <a:buChar char="•"/>
            </a:pPr>
            <a:r>
              <a:rPr lang="en-GB" sz="1600">
                <a:effectLst/>
                <a:latin typeface="Inter" panose="02000503000000020004" pitchFamily="2" charset="0"/>
                <a:ea typeface="Inter" panose="02000503000000020004" pitchFamily="2" charset="0"/>
              </a:rPr>
              <a:t>The unit will feature a </a:t>
            </a:r>
            <a:r>
              <a:rPr lang="en-GB" sz="1600">
                <a:effectLst/>
                <a:highlight>
                  <a:srgbClr val="FFCE34"/>
                </a:highlight>
                <a:latin typeface="Inter" panose="02000503000000020004" pitchFamily="2" charset="0"/>
                <a:ea typeface="Inter" panose="02000503000000020004" pitchFamily="2" charset="0"/>
              </a:rPr>
              <a:t>modern, technologically advanced operating </a:t>
            </a:r>
            <a:r>
              <a:rPr lang="en-GB" sz="1600" err="1">
                <a:effectLst/>
                <a:highlight>
                  <a:srgbClr val="FFCE34"/>
                </a:highlight>
                <a:latin typeface="Inter" panose="02000503000000020004" pitchFamily="2" charset="0"/>
                <a:ea typeface="Inter" panose="02000503000000020004" pitchFamily="2" charset="0"/>
              </a:rPr>
              <a:t>theater</a:t>
            </a:r>
            <a:r>
              <a:rPr lang="en-GB" sz="1600">
                <a:effectLst/>
                <a:highlight>
                  <a:srgbClr val="FFCE34"/>
                </a:highlight>
                <a:latin typeface="Inter" panose="02000503000000020004" pitchFamily="2" charset="0"/>
                <a:ea typeface="Inter" panose="02000503000000020004" pitchFamily="2" charset="0"/>
              </a:rPr>
              <a:t> and all necessary facilities.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09B17-7534-714B-8012-4A6EC27E7BFE}"/>
              </a:ext>
            </a:extLst>
          </p:cNvPr>
          <p:cNvSpPr txBox="1"/>
          <p:nvPr/>
        </p:nvSpPr>
        <p:spPr>
          <a:xfrm>
            <a:off x="5162757" y="1254939"/>
            <a:ext cx="67037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GB" sz="1600" b="1">
                <a:latin typeface="Inter" panose="02000503000000020004" pitchFamily="2" charset="0"/>
                <a:ea typeface="Inter" panose="02000503000000020004" pitchFamily="2" charset="0"/>
              </a:rPr>
              <a:t>IDEA</a:t>
            </a:r>
            <a:endParaRPr lang="en-UA" sz="1600" b="1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D56EA8-3B75-9346-AE53-EB00ACB038C9}"/>
              </a:ext>
            </a:extLst>
          </p:cNvPr>
          <p:cNvSpPr txBox="1"/>
          <p:nvPr/>
        </p:nvSpPr>
        <p:spPr>
          <a:xfrm>
            <a:off x="6962529" y="1254939"/>
            <a:ext cx="67037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GB" sz="1600" b="1">
                <a:latin typeface="Inter" panose="02000503000000020004" pitchFamily="2" charset="0"/>
                <a:ea typeface="Inter" panose="02000503000000020004" pitchFamily="2" charset="0"/>
              </a:rPr>
              <a:t>MVP</a:t>
            </a:r>
            <a:endParaRPr lang="en-UA" sz="1600" b="1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5823FE-AEED-D14C-B44D-4A0937A2E192}"/>
              </a:ext>
            </a:extLst>
          </p:cNvPr>
          <p:cNvSpPr txBox="1"/>
          <p:nvPr/>
        </p:nvSpPr>
        <p:spPr>
          <a:xfrm>
            <a:off x="8517111" y="1254939"/>
            <a:ext cx="1146468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GB" sz="1600" b="1">
                <a:latin typeface="Inter" panose="02000503000000020004" pitchFamily="2" charset="0"/>
                <a:ea typeface="Inter" panose="02000503000000020004" pitchFamily="2" charset="0"/>
              </a:rPr>
              <a:t>PROJECT</a:t>
            </a:r>
            <a:endParaRPr lang="en-UA" sz="1600" b="1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E22B43-3AB6-D940-8951-D47056567F54}"/>
              </a:ext>
            </a:extLst>
          </p:cNvPr>
          <p:cNvSpPr txBox="1"/>
          <p:nvPr/>
        </p:nvSpPr>
        <p:spPr>
          <a:xfrm>
            <a:off x="10202794" y="1254939"/>
            <a:ext cx="1396536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GB" sz="1600" b="1">
                <a:latin typeface="Inter" panose="02000503000000020004" pitchFamily="2" charset="0"/>
                <a:ea typeface="Inter" panose="02000503000000020004" pitchFamily="2" charset="0"/>
              </a:rPr>
              <a:t>EXPANSION</a:t>
            </a:r>
            <a:endParaRPr lang="en-UA" sz="1600" b="1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1CFCA7-9812-A24F-80CD-6C039EFB31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599" y="355035"/>
            <a:ext cx="7004099" cy="81999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72666F-70C8-C8D9-5533-09A327A0D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04D7AA9C-1D18-9BF2-5947-43D16FAF84FD}"/>
              </a:ext>
            </a:extLst>
          </p:cNvPr>
          <p:cNvSpPr/>
          <p:nvPr/>
        </p:nvSpPr>
        <p:spPr>
          <a:xfrm>
            <a:off x="7125163" y="7713003"/>
            <a:ext cx="5553456" cy="522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CD32AA-B091-3CEB-1AA9-4D6DC2372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0" t="4054" r="16859" b="6101"/>
          <a:stretch/>
        </p:blipFill>
        <p:spPr>
          <a:xfrm>
            <a:off x="6757507" y="1632367"/>
            <a:ext cx="5468655" cy="5153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BE4DD20-590C-EB72-251E-F326B82C5C52}"/>
              </a:ext>
            </a:extLst>
          </p:cNvPr>
          <p:cNvGrpSpPr/>
          <p:nvPr/>
        </p:nvGrpSpPr>
        <p:grpSpPr>
          <a:xfrm>
            <a:off x="5153221" y="2178653"/>
            <a:ext cx="6099881" cy="4023221"/>
            <a:chOff x="4872063" y="2479744"/>
            <a:chExt cx="6099881" cy="4023221"/>
          </a:xfrm>
        </p:grpSpPr>
        <p:pic>
          <p:nvPicPr>
            <p:cNvPr id="20" name="Рисунок 19" descr="Изображение выглядит как в помещении, стена, Медицинское оборудование, больн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92345CCB-9A98-4FFF-FDCC-00BB9B159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2063" y="2479744"/>
              <a:ext cx="3030827" cy="40232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в помещении, потолок, стена, пол&#10;&#10;Автоматически созданное описание">
              <a:extLst>
                <a:ext uri="{FF2B5EF4-FFF2-40B4-BE49-F238E27FC236}">
                  <a16:creationId xmlns:a16="http://schemas.microsoft.com/office/drawing/2014/main" id="{106934C5-767A-FE75-999A-ACEE74659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47544" y="2479744"/>
              <a:ext cx="3024400" cy="4023221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70B5A0-1AC5-0324-4E72-2FE9E7618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5591" y="349926"/>
            <a:ext cx="829419" cy="8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9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F9BCED-492F-0147-9E92-9649F69A55C8}"/>
              </a:ext>
            </a:extLst>
          </p:cNvPr>
          <p:cNvSpPr txBox="1"/>
          <p:nvPr/>
        </p:nvSpPr>
        <p:spPr>
          <a:xfrm>
            <a:off x="713118" y="647630"/>
            <a:ext cx="8745842" cy="15747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we have already done.</a:t>
            </a:r>
          </a:p>
          <a:p>
            <a:r>
              <a:rPr lang="en-GB" sz="24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Cooperation, co-creation, technology</a:t>
            </a:r>
            <a:endParaRPr lang="en-UA" sz="2400" b="1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4740"/>
              </a:lnSpc>
            </a:pPr>
            <a:endParaRPr lang="en-GB" sz="4700" b="1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20BD8-304F-6942-AD05-9D71CFE66217}"/>
              </a:ext>
            </a:extLst>
          </p:cNvPr>
          <p:cNvSpPr txBox="1"/>
          <p:nvPr/>
        </p:nvSpPr>
        <p:spPr>
          <a:xfrm>
            <a:off x="713118" y="3429000"/>
            <a:ext cx="4387202" cy="188769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780"/>
              </a:lnSpc>
            </a:pPr>
            <a:r>
              <a:rPr lang="en-GB" sz="2400" b="1" dirty="0"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Simulation cutting edge technology provided by</a:t>
            </a:r>
          </a:p>
          <a:p>
            <a:pPr>
              <a:lnSpc>
                <a:spcPts val="2780"/>
              </a:lnSpc>
            </a:pPr>
            <a:r>
              <a:rPr lang="en-GB" sz="2400" b="1" dirty="0"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the Swiss Centre for</a:t>
            </a:r>
          </a:p>
          <a:p>
            <a:pPr>
              <a:lnSpc>
                <a:spcPts val="2780"/>
              </a:lnSpc>
            </a:pPr>
            <a:r>
              <a:rPr lang="en-GB" sz="2400" b="1" dirty="0"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Design and Health, Biel/Bienne, CH</a:t>
            </a:r>
            <a:endParaRPr lang="en-UA" sz="2400" b="1" dirty="0">
              <a:highlight>
                <a:srgbClr val="F6C726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5BFFFC-70E6-9901-88AC-C793CE9BA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065B74-BBC7-A534-3C90-C68D0C7BCA39}"/>
              </a:ext>
            </a:extLst>
          </p:cNvPr>
          <p:cNvGrpSpPr/>
          <p:nvPr/>
        </p:nvGrpSpPr>
        <p:grpSpPr>
          <a:xfrm>
            <a:off x="5336564" y="2178653"/>
            <a:ext cx="6120990" cy="4023221"/>
            <a:chOff x="5784682" y="1824588"/>
            <a:chExt cx="6356264" cy="4177863"/>
          </a:xfrm>
        </p:grpSpPr>
        <p:pic>
          <p:nvPicPr>
            <p:cNvPr id="17" name="Рисунок 16" descr="Изображение выглядит как в помещении, Композитный материал, строительство, потолок&#10;&#10;Автоматически созданное описание">
              <a:extLst>
                <a:ext uri="{FF2B5EF4-FFF2-40B4-BE49-F238E27FC236}">
                  <a16:creationId xmlns:a16="http://schemas.microsoft.com/office/drawing/2014/main" id="{9A0EE419-8105-AC9F-A38B-42F50BCDF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4682" y="1824589"/>
              <a:ext cx="3133397" cy="4177862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одежда, обувь, джинсы, человек&#10;&#10;Автоматически созданное описание">
              <a:extLst>
                <a:ext uri="{FF2B5EF4-FFF2-40B4-BE49-F238E27FC236}">
                  <a16:creationId xmlns:a16="http://schemas.microsoft.com/office/drawing/2014/main" id="{1B44FD08-4878-E6FA-7F84-7926C696D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7549" y="1824588"/>
              <a:ext cx="3133397" cy="4177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478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lthcare Project (5)">
            <a:hlinkClick r:id="" action="ppaction://media"/>
            <a:extLst>
              <a:ext uri="{FF2B5EF4-FFF2-40B4-BE49-F238E27FC236}">
                <a16:creationId xmlns:a16="http://schemas.microsoft.com/office/drawing/2014/main" id="{D1873EB2-EB24-91DE-A8C8-22EEDE038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C1683D3-DC89-0443-8223-6F1321897AE5}"/>
              </a:ext>
            </a:extLst>
          </p:cNvPr>
          <p:cNvSpPr txBox="1"/>
          <p:nvPr/>
        </p:nvSpPr>
        <p:spPr>
          <a:xfrm>
            <a:off x="6254100" y="672746"/>
            <a:ext cx="5224781" cy="540147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01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Engaged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a professional architect team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02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Developed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an optimal layout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for the project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96888" indent="-496888"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03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Conducted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evaluation of existing structure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in Ukrainian hospitals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96888" indent="-496888"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04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Provided advice on medical technology to ensure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alignment with standards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highlight>
                <a:srgbClr val="F6C726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95300" indent="-485775"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05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Reviewed plans and layouts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using SCDH simulations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highlight>
                <a:srgbClr val="FFFF00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96888" indent="-487363"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06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Simulated medical team navigation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during bombing</a:t>
            </a:r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with SCDH tech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96888" indent="-496888"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07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Incorporated insights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gathered through interviews with on-site experts and doctors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496888" indent="-487363">
              <a:lnSpc>
                <a:spcPts val="1820"/>
              </a:lnSpc>
              <a:buSzPct val="75000"/>
            </a:pPr>
            <a:r>
              <a:rPr lang="en-GB" sz="1600" dirty="0">
                <a:effectLst/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rPr>
              <a:t> 08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  </a:t>
            </a:r>
            <a:r>
              <a:rPr lang="en-GB" sz="1600" dirty="0" err="1">
                <a:effectLst/>
                <a:latin typeface="Inter" panose="02000503000000020004" pitchFamily="2" charset="0"/>
                <a:ea typeface="Inter" panose="02000503000000020004" pitchFamily="2" charset="0"/>
              </a:rPr>
              <a:t>Analyzed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, corrected, and </a:t>
            </a:r>
            <a:r>
              <a:rPr lang="en-GB" sz="1600" dirty="0">
                <a:effectLst/>
                <a:highlight>
                  <a:srgbClr val="F6C726"/>
                </a:highlight>
                <a:latin typeface="Inter" panose="02000503000000020004" pitchFamily="2" charset="0"/>
                <a:ea typeface="Inter" panose="02000503000000020004" pitchFamily="2" charset="0"/>
              </a:rPr>
              <a:t>finalized architect and engineering plans </a:t>
            </a:r>
            <a:r>
              <a: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based on recommendations from SCDH and Dnipro Hospital</a:t>
            </a:r>
          </a:p>
          <a:p>
            <a:pPr>
              <a:lnSpc>
                <a:spcPts val="1820"/>
              </a:lnSpc>
              <a:buSzPct val="75000"/>
            </a:pPr>
            <a:endParaRPr lang="en-GB" sz="1600" dirty="0">
              <a:effectLst/>
              <a:highlight>
                <a:srgbClr val="F6C726"/>
              </a:highlight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CB0E23-980F-AA42-8BB9-6FFFF6BCED18}"/>
              </a:ext>
            </a:extLst>
          </p:cNvPr>
          <p:cNvSpPr txBox="1"/>
          <p:nvPr/>
        </p:nvSpPr>
        <p:spPr>
          <a:xfrm>
            <a:off x="713119" y="647189"/>
            <a:ext cx="4478642" cy="2410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What we have</a:t>
            </a:r>
          </a:p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already done. </a:t>
            </a:r>
          </a:p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Expertise and</a:t>
            </a:r>
          </a:p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administration</a:t>
            </a:r>
            <a:endParaRPr lang="en-UA" sz="47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0FE22D-15B2-CED8-2485-A6B1513BC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8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F9BCED-492F-0147-9E92-9649F69A55C8}"/>
              </a:ext>
            </a:extLst>
          </p:cNvPr>
          <p:cNvSpPr txBox="1"/>
          <p:nvPr/>
        </p:nvSpPr>
        <p:spPr>
          <a:xfrm>
            <a:off x="713116" y="659358"/>
            <a:ext cx="3858883" cy="602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Our partners</a:t>
            </a:r>
            <a:endParaRPr lang="en-UA" sz="47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7151E12-50BF-2406-62C6-FBCC09B90D28}"/>
              </a:ext>
            </a:extLst>
          </p:cNvPr>
          <p:cNvGrpSpPr/>
          <p:nvPr/>
        </p:nvGrpSpPr>
        <p:grpSpPr>
          <a:xfrm>
            <a:off x="754680" y="1931149"/>
            <a:ext cx="7215114" cy="988325"/>
            <a:chOff x="754680" y="1931149"/>
            <a:chExt cx="7215114" cy="988325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E16BC2E-37AC-644A-AA40-DA4D91DCF707}"/>
                </a:ext>
              </a:extLst>
            </p:cNvPr>
            <p:cNvCxnSpPr>
              <a:cxnSpLocks/>
            </p:cNvCxnSpPr>
            <p:nvPr/>
          </p:nvCxnSpPr>
          <p:spPr>
            <a:xfrm>
              <a:off x="762845" y="2919474"/>
              <a:ext cx="70762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3D02E210-3ED8-66F0-F4DA-3C62F74B9EEC}"/>
                </a:ext>
              </a:extLst>
            </p:cNvPr>
            <p:cNvGrpSpPr/>
            <p:nvPr/>
          </p:nvGrpSpPr>
          <p:grpSpPr>
            <a:xfrm>
              <a:off x="754680" y="1931149"/>
              <a:ext cx="7215114" cy="640240"/>
              <a:chOff x="713116" y="1931149"/>
              <a:chExt cx="7215114" cy="64024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D41EB8-206F-C743-88C9-05BA83BD8896}"/>
                  </a:ext>
                </a:extLst>
              </p:cNvPr>
              <p:cNvSpPr txBox="1"/>
              <p:nvPr/>
            </p:nvSpPr>
            <p:spPr>
              <a:xfrm>
                <a:off x="713116" y="1956948"/>
                <a:ext cx="2125582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1820"/>
                  </a:lnSpc>
                </a:pPr>
                <a:r>
                  <a:rPr lang="en-GB" sz="16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CAS REBUILD</a:t>
                </a:r>
              </a:p>
              <a:p>
                <a:pPr>
                  <a:lnSpc>
                    <a:spcPts val="1820"/>
                  </a:lnSpc>
                </a:pPr>
                <a:r>
                  <a:rPr lang="en-GB" sz="16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UKRAINE PROGRAM</a:t>
                </a:r>
                <a:endParaRPr lang="en-UA" sz="16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60BFC3B-7857-9743-B965-B578D5CEB686}"/>
                  </a:ext>
                </a:extLst>
              </p:cNvPr>
              <p:cNvSpPr txBox="1"/>
              <p:nvPr/>
            </p:nvSpPr>
            <p:spPr>
              <a:xfrm>
                <a:off x="3265814" y="1931149"/>
                <a:ext cx="4662416" cy="640240"/>
              </a:xfrm>
              <a:prstGeom prst="rect">
                <a:avLst/>
              </a:prstGeom>
              <a:noFill/>
            </p:spPr>
            <p:txBody>
              <a:bodyPr wrap="square" lIns="0" rtlCol="0" anchor="b">
                <a:spAutoFit/>
              </a:bodyPr>
              <a:lstStyle/>
              <a:p>
                <a:pPr>
                  <a:lnSpc>
                    <a:spcPts val="2220"/>
                  </a:lnSpc>
                </a:pPr>
                <a:r>
                  <a:rPr lang="en-GB" sz="1600" dirty="0">
                    <a:solidFill>
                      <a:srgbClr val="000000"/>
                    </a:solidFill>
                    <a:highlight>
                      <a:srgbClr val="F5C731"/>
                    </a:highlight>
                    <a:latin typeface="Inter" panose="02000503000000020004" pitchFamily="2" charset="0"/>
                    <a:ea typeface="Inter" panose="02000503000000020004" pitchFamily="2" charset="0"/>
                  </a:rPr>
                  <a:t>h</a:t>
                </a:r>
                <a:r>
                  <a:rPr lang="en-GB" sz="1600" b="0" i="0" dirty="0">
                    <a:solidFill>
                      <a:srgbClr val="000000"/>
                    </a:solidFill>
                    <a:effectLst/>
                    <a:highlight>
                      <a:srgbClr val="F5C731"/>
                    </a:highlight>
                    <a:latin typeface="Inter" panose="02000503000000020004" pitchFamily="2" charset="0"/>
                    <a:ea typeface="Inter" panose="02000503000000020004" pitchFamily="2" charset="0"/>
                  </a:rPr>
                  <a:t>elps to identify, evaluate, co-design </a:t>
                </a:r>
                <a:r>
                  <a:rPr lang="en-GB" sz="1600" b="0" i="0" dirty="0">
                    <a:solidFill>
                      <a:srgbClr val="000000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and lead projects for rebuilding Ukraine</a:t>
                </a:r>
                <a:endPara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FE2BA17-CA6D-3DC4-F3AD-C3B43A720BA8}"/>
              </a:ext>
            </a:extLst>
          </p:cNvPr>
          <p:cNvGrpSpPr/>
          <p:nvPr/>
        </p:nvGrpSpPr>
        <p:grpSpPr>
          <a:xfrm>
            <a:off x="765072" y="2967779"/>
            <a:ext cx="7215113" cy="1202155"/>
            <a:chOff x="765072" y="2967779"/>
            <a:chExt cx="7215113" cy="1202155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1D3FBFB-6C38-2442-8DC6-177F7E355B44}"/>
                </a:ext>
              </a:extLst>
            </p:cNvPr>
            <p:cNvCxnSpPr>
              <a:cxnSpLocks/>
            </p:cNvCxnSpPr>
            <p:nvPr/>
          </p:nvCxnSpPr>
          <p:spPr>
            <a:xfrm>
              <a:off x="809434" y="4169934"/>
              <a:ext cx="70762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8A029D8-6101-B37D-6EA8-7BC6F0794E97}"/>
                </a:ext>
              </a:extLst>
            </p:cNvPr>
            <p:cNvGrpSpPr/>
            <p:nvPr/>
          </p:nvGrpSpPr>
          <p:grpSpPr>
            <a:xfrm>
              <a:off x="765072" y="2967779"/>
              <a:ext cx="7215113" cy="798148"/>
              <a:chOff x="713117" y="4162737"/>
              <a:chExt cx="7215113" cy="798148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3E9CD00-3F28-F64A-B5DF-30FEB069C37E}"/>
                  </a:ext>
                </a:extLst>
              </p:cNvPr>
              <p:cNvSpPr txBox="1"/>
              <p:nvPr/>
            </p:nvSpPr>
            <p:spPr>
              <a:xfrm>
                <a:off x="713117" y="4162737"/>
                <a:ext cx="2125582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1820"/>
                  </a:lnSpc>
                </a:pPr>
                <a:endParaRPr lang="en-GB" sz="16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>
                  <a:lnSpc>
                    <a:spcPts val="1820"/>
                  </a:lnSpc>
                </a:pPr>
                <a:r>
                  <a:rPr lang="en-GB" sz="16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SWISS CENTER</a:t>
                </a:r>
                <a:endParaRPr lang="ru-RU" sz="16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>
                  <a:lnSpc>
                    <a:spcPts val="1820"/>
                  </a:lnSpc>
                </a:pPr>
                <a:r>
                  <a:rPr lang="en-GB" sz="16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DESIGN FOR HEALTH</a:t>
                </a:r>
                <a:endParaRPr lang="en-UA" sz="16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574E3A3-D3B7-524A-92B2-D1796C32B708}"/>
                  </a:ext>
                </a:extLst>
              </p:cNvPr>
              <p:cNvSpPr txBox="1"/>
              <p:nvPr/>
            </p:nvSpPr>
            <p:spPr>
              <a:xfrm>
                <a:off x="3265814" y="4325711"/>
                <a:ext cx="4662416" cy="635174"/>
              </a:xfrm>
              <a:prstGeom prst="rect">
                <a:avLst/>
              </a:prstGeom>
              <a:noFill/>
            </p:spPr>
            <p:txBody>
              <a:bodyPr wrap="square" lIns="0" rtlCol="0" anchor="b">
                <a:spAutoFit/>
              </a:bodyPr>
              <a:lstStyle/>
              <a:p>
                <a:pPr>
                  <a:lnSpc>
                    <a:spcPts val="2220"/>
                  </a:lnSpc>
                </a:pPr>
                <a:r>
                  <a:rPr lang="en-GB" sz="16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Switzerland's </a:t>
                </a:r>
                <a:r>
                  <a:rPr lang="en-GB" sz="1600" dirty="0">
                    <a:effectLst/>
                    <a:highlight>
                      <a:srgbClr val="F5C731"/>
                    </a:highlight>
                    <a:latin typeface="Inter" panose="02000503000000020004" pitchFamily="2" charset="0"/>
                    <a:ea typeface="Inter" panose="02000503000000020004" pitchFamily="2" charset="0"/>
                  </a:rPr>
                  <a:t>largest simulation hub for early error detection and process optimization</a:t>
                </a:r>
                <a:endPara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41E9057-1072-E37E-3C3F-6D1EDE7341FB}"/>
              </a:ext>
            </a:extLst>
          </p:cNvPr>
          <p:cNvGrpSpPr/>
          <p:nvPr/>
        </p:nvGrpSpPr>
        <p:grpSpPr>
          <a:xfrm>
            <a:off x="806636" y="4238377"/>
            <a:ext cx="7172559" cy="1176895"/>
            <a:chOff x="806636" y="4238377"/>
            <a:chExt cx="7172559" cy="1176895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5615E978-37AC-76C5-AF93-1A7A2AFAB9AE}"/>
                </a:ext>
              </a:extLst>
            </p:cNvPr>
            <p:cNvGrpSpPr/>
            <p:nvPr/>
          </p:nvGrpSpPr>
          <p:grpSpPr>
            <a:xfrm>
              <a:off x="806636" y="4238377"/>
              <a:ext cx="7172559" cy="774508"/>
              <a:chOff x="713117" y="5246290"/>
              <a:chExt cx="7172559" cy="77450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2DA6FC4-CF9A-D541-85C5-888119ACBB0D}"/>
                  </a:ext>
                </a:extLst>
              </p:cNvPr>
              <p:cNvSpPr txBox="1"/>
              <p:nvPr/>
            </p:nvSpPr>
            <p:spPr>
              <a:xfrm>
                <a:off x="713117" y="5246290"/>
                <a:ext cx="165269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ts val="1820"/>
                  </a:lnSpc>
                </a:pPr>
                <a:endParaRPr lang="en-GB" sz="16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>
                  <a:lnSpc>
                    <a:spcPts val="1820"/>
                  </a:lnSpc>
                </a:pPr>
                <a:r>
                  <a:rPr lang="en-GB" sz="16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DNIPRO</a:t>
                </a:r>
              </a:p>
              <a:p>
                <a:pPr>
                  <a:lnSpc>
                    <a:spcPts val="1820"/>
                  </a:lnSpc>
                </a:pPr>
                <a:r>
                  <a:rPr lang="en-GB" sz="16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HOSPITAL NO. 6</a:t>
                </a:r>
                <a:endParaRPr lang="en-UA" sz="1600" b="1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168E060-8C00-7147-A2F2-764E1C907659}"/>
                  </a:ext>
                </a:extLst>
              </p:cNvPr>
              <p:cNvSpPr txBox="1"/>
              <p:nvPr/>
            </p:nvSpPr>
            <p:spPr>
              <a:xfrm>
                <a:off x="3223260" y="5380558"/>
                <a:ext cx="4662416" cy="640240"/>
              </a:xfrm>
              <a:prstGeom prst="rect">
                <a:avLst/>
              </a:prstGeom>
              <a:noFill/>
            </p:spPr>
            <p:txBody>
              <a:bodyPr wrap="square" lIns="0" rtlCol="0" anchor="b">
                <a:spAutoFit/>
              </a:bodyPr>
              <a:lstStyle/>
              <a:p>
                <a:pPr>
                  <a:lnSpc>
                    <a:spcPts val="2220"/>
                  </a:lnSpc>
                </a:pPr>
                <a:r>
                  <a:rPr lang="en-GB" sz="16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</a:t>
                </a:r>
                <a:r>
                  <a:rPr lang="en-GB" sz="16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ommodates</a:t>
                </a:r>
                <a:r>
                  <a:rPr lang="en-GB" sz="16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GB" sz="1600" dirty="0">
                    <a:effectLst/>
                    <a:highlight>
                      <a:srgbClr val="F5C731"/>
                    </a:highlight>
                    <a:latin typeface="Inter" panose="02000503000000020004" pitchFamily="2" charset="0"/>
                    <a:ea typeface="Inter" panose="02000503000000020004" pitchFamily="2" charset="0"/>
                  </a:rPr>
                  <a:t>12931</a:t>
                </a:r>
                <a:r>
                  <a:rPr lang="en-GB" sz="1600" dirty="0">
                    <a:highlight>
                      <a:srgbClr val="F5C731"/>
                    </a:highlight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GB" sz="1600" dirty="0">
                    <a:effectLst/>
                    <a:highlight>
                      <a:srgbClr val="F5C731"/>
                    </a:highlight>
                    <a:latin typeface="Inter" panose="02000503000000020004" pitchFamily="2" charset="0"/>
                    <a:ea typeface="Inter" panose="02000503000000020004" pitchFamily="2" charset="0"/>
                  </a:rPr>
                  <a:t>patients per year </a:t>
                </a:r>
                <a:r>
                  <a:rPr lang="en-GB" sz="16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and employs </a:t>
                </a:r>
                <a:r>
                  <a:rPr lang="en-GB" sz="1600" dirty="0">
                    <a:latin typeface="Inter" panose="02000503000000020004" pitchFamily="2" charset="0"/>
                    <a:ea typeface="Inter" panose="02000503000000020004" pitchFamily="2" charset="0"/>
                  </a:rPr>
                  <a:t>129</a:t>
                </a:r>
                <a:r>
                  <a:rPr lang="en-GB" sz="16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staff members. Built in 1989</a:t>
                </a:r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1485E0-508B-FB43-9327-37C048C26FD2}"/>
                </a:ext>
              </a:extLst>
            </p:cNvPr>
            <p:cNvCxnSpPr>
              <a:cxnSpLocks/>
            </p:cNvCxnSpPr>
            <p:nvPr/>
          </p:nvCxnSpPr>
          <p:spPr>
            <a:xfrm>
              <a:off x="809434" y="5415272"/>
              <a:ext cx="70762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1D2E30E-380E-611F-3D00-6D45BE3EC2E2}"/>
              </a:ext>
            </a:extLst>
          </p:cNvPr>
          <p:cNvGrpSpPr/>
          <p:nvPr/>
        </p:nvGrpSpPr>
        <p:grpSpPr>
          <a:xfrm>
            <a:off x="8270236" y="0"/>
            <a:ext cx="3936919" cy="6857999"/>
            <a:chOff x="8270236" y="0"/>
            <a:chExt cx="3936919" cy="685799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DFF26D5-A165-CB47-859A-20A2671046B7}"/>
                </a:ext>
              </a:extLst>
            </p:cNvPr>
            <p:cNvSpPr/>
            <p:nvPr/>
          </p:nvSpPr>
          <p:spPr>
            <a:xfrm>
              <a:off x="8270236" y="0"/>
              <a:ext cx="3921763" cy="6857998"/>
            </a:xfrm>
            <a:prstGeom prst="rect">
              <a:avLst/>
            </a:prstGeom>
            <a:solidFill>
              <a:srgbClr val="FFC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F13169-87B9-5946-BBA8-94C2403C76CD}"/>
                </a:ext>
              </a:extLst>
            </p:cNvPr>
            <p:cNvSpPr txBox="1"/>
            <p:nvPr/>
          </p:nvSpPr>
          <p:spPr>
            <a:xfrm>
              <a:off x="9849901" y="395114"/>
              <a:ext cx="1428276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820"/>
                </a:lnSpc>
              </a:pPr>
              <a:r>
                <a:rPr lang="en-GB" sz="1600" b="1" dirty="0">
                  <a:latin typeface="Inter" panose="02000503000000020004" pitchFamily="2" charset="0"/>
                  <a:ea typeface="Inter" panose="02000503000000020004" pitchFamily="2" charset="0"/>
                </a:rPr>
                <a:t>OUR EXPERTS</a:t>
              </a:r>
              <a:endParaRPr lang="en-UA" sz="1600" b="1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2734E2-9D54-BC41-AABD-7E2FBA5A28A3}"/>
                </a:ext>
              </a:extLst>
            </p:cNvPr>
            <p:cNvSpPr/>
            <p:nvPr/>
          </p:nvSpPr>
          <p:spPr>
            <a:xfrm>
              <a:off x="11420475" y="307975"/>
              <a:ext cx="45719" cy="387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8A4A92-08F8-1A46-AD29-8D5F9A4EB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0237" y="927278"/>
              <a:ext cx="3936918" cy="5930721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DEF164-868F-56D5-BD81-48D266D4A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6F9BCED-492F-0147-9E92-9649F69A55C8}"/>
              </a:ext>
            </a:extLst>
          </p:cNvPr>
          <p:cNvSpPr txBox="1"/>
          <p:nvPr/>
        </p:nvSpPr>
        <p:spPr>
          <a:xfrm>
            <a:off x="713117" y="614761"/>
            <a:ext cx="3267212" cy="602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740"/>
              </a:lnSpc>
            </a:pPr>
            <a:r>
              <a:rPr lang="en-GB" sz="47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Next steps</a:t>
            </a:r>
            <a:endParaRPr lang="en-UA" sz="47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AA71F49-13E6-ABD4-5958-E77A454843D7}"/>
              </a:ext>
            </a:extLst>
          </p:cNvPr>
          <p:cNvGrpSpPr/>
          <p:nvPr/>
        </p:nvGrpSpPr>
        <p:grpSpPr>
          <a:xfrm>
            <a:off x="713117" y="1819308"/>
            <a:ext cx="3267212" cy="2262881"/>
            <a:chOff x="713117" y="2045088"/>
            <a:chExt cx="3267212" cy="226288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0BFC3B-7857-9743-B965-B578D5CEB686}"/>
                </a:ext>
              </a:extLst>
            </p:cNvPr>
            <p:cNvSpPr txBox="1"/>
            <p:nvPr/>
          </p:nvSpPr>
          <p:spPr>
            <a:xfrm>
              <a:off x="713117" y="2423051"/>
              <a:ext cx="3267212" cy="1486625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highlight>
                    <a:srgbClr val="C0C0C0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Develop a detailed working project</a:t>
              </a: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 including heating, water supply, ventilation, electrical etc</a:t>
              </a:r>
            </a:p>
            <a:p>
              <a:pPr>
                <a:lnSpc>
                  <a:spcPts val="2220"/>
                </a:lnSpc>
              </a:pPr>
              <a:r>
                <a:rPr lang="en-GB" sz="1600" dirty="0">
                  <a:highlight>
                    <a:srgbClr val="C9C9C9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P</a:t>
              </a:r>
              <a:r>
                <a:rPr lang="en-GB" sz="1600" dirty="0">
                  <a:effectLst/>
                  <a:highlight>
                    <a:srgbClr val="C9C9C9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reparing cost estimates documentation</a:t>
              </a:r>
              <a:endParaRPr lang="en-GB" sz="1600" dirty="0">
                <a:effectLst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F0D30C6-3FB9-BF41-86BF-1151558D29AA}"/>
                </a:ext>
              </a:extLst>
            </p:cNvPr>
            <p:cNvCxnSpPr>
              <a:cxnSpLocks/>
            </p:cNvCxnSpPr>
            <p:nvPr/>
          </p:nvCxnSpPr>
          <p:spPr>
            <a:xfrm>
              <a:off x="713117" y="2045088"/>
              <a:ext cx="3267212" cy="0"/>
            </a:xfrm>
            <a:prstGeom prst="straightConnector1">
              <a:avLst/>
            </a:prstGeom>
            <a:ln w="127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1EBA9C-B4AF-6446-A7FE-CC6D9064C5F3}"/>
                </a:ext>
              </a:extLst>
            </p:cNvPr>
            <p:cNvSpPr txBox="1"/>
            <p:nvPr/>
          </p:nvSpPr>
          <p:spPr>
            <a:xfrm>
              <a:off x="713117" y="2144800"/>
              <a:ext cx="157094" cy="2040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740"/>
                </a:lnSpc>
              </a:pPr>
              <a:r>
                <a:rPr lang="ru-RU" sz="1200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01</a:t>
              </a:r>
              <a:endParaRPr lang="en-UA" sz="1200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30AAE9-775F-0644-A125-D33F12CA512C}"/>
                </a:ext>
              </a:extLst>
            </p:cNvPr>
            <p:cNvSpPr/>
            <p:nvPr/>
          </p:nvSpPr>
          <p:spPr>
            <a:xfrm>
              <a:off x="713117" y="3996845"/>
              <a:ext cx="1662046" cy="311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Duration: 2 months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1A20919-F920-442A-F7BD-670919536EF4}"/>
              </a:ext>
            </a:extLst>
          </p:cNvPr>
          <p:cNvGrpSpPr/>
          <p:nvPr/>
        </p:nvGrpSpPr>
        <p:grpSpPr>
          <a:xfrm>
            <a:off x="4473458" y="1819308"/>
            <a:ext cx="3267212" cy="3715540"/>
            <a:chOff x="4473458" y="2045088"/>
            <a:chExt cx="3267212" cy="371554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40A353-7225-7E4F-B3AC-5F0C256C014F}"/>
                </a:ext>
              </a:extLst>
            </p:cNvPr>
            <p:cNvSpPr txBox="1"/>
            <p:nvPr/>
          </p:nvSpPr>
          <p:spPr>
            <a:xfrm>
              <a:off x="4473458" y="2423051"/>
              <a:ext cx="3267212" cy="1199431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Commission a </a:t>
              </a:r>
              <a:r>
                <a:rPr lang="en-GB" sz="1600" dirty="0">
                  <a:effectLst/>
                  <a:highlight>
                    <a:srgbClr val="C0C0C0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state construction expertise to verify the project's </a:t>
              </a: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compliance with regulations and the cost of materials and labour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7261F7F-E57E-804A-9FCC-5BAECE0C03A4}"/>
                </a:ext>
              </a:extLst>
            </p:cNvPr>
            <p:cNvCxnSpPr>
              <a:cxnSpLocks/>
            </p:cNvCxnSpPr>
            <p:nvPr/>
          </p:nvCxnSpPr>
          <p:spPr>
            <a:xfrm>
              <a:off x="4473458" y="2045088"/>
              <a:ext cx="3267212" cy="0"/>
            </a:xfrm>
            <a:prstGeom prst="straightConnector1">
              <a:avLst/>
            </a:prstGeom>
            <a:ln w="127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8060A6-7DF2-FB49-A3C2-98A77DB9D389}"/>
                </a:ext>
              </a:extLst>
            </p:cNvPr>
            <p:cNvSpPr txBox="1"/>
            <p:nvPr/>
          </p:nvSpPr>
          <p:spPr>
            <a:xfrm>
              <a:off x="4473458" y="2144800"/>
              <a:ext cx="157094" cy="2040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740"/>
                </a:lnSpc>
              </a:pPr>
              <a:r>
                <a:rPr lang="ru-RU" sz="1200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02</a:t>
              </a:r>
              <a:endParaRPr lang="en-UA" sz="1200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D0EC38-09DA-A24C-8398-6751D2F97714}"/>
                </a:ext>
              </a:extLst>
            </p:cNvPr>
            <p:cNvSpPr/>
            <p:nvPr/>
          </p:nvSpPr>
          <p:spPr>
            <a:xfrm>
              <a:off x="4473458" y="3678605"/>
              <a:ext cx="1662046" cy="311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Duration: 1 month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084C5D9-3762-F242-8B6F-9B7B6CBD4BCC}"/>
                </a:ext>
              </a:extLst>
            </p:cNvPr>
            <p:cNvSpPr txBox="1"/>
            <p:nvPr/>
          </p:nvSpPr>
          <p:spPr>
            <a:xfrm>
              <a:off x="4473458" y="4838260"/>
              <a:ext cx="3267212" cy="922368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highlight>
                    <a:srgbClr val="C0C0C0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Conduct procurement </a:t>
              </a: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for construction through the electronic PROZORO system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4BC1251-5DC8-124B-A98B-959FFF44BD54}"/>
                </a:ext>
              </a:extLst>
            </p:cNvPr>
            <p:cNvCxnSpPr>
              <a:cxnSpLocks/>
            </p:cNvCxnSpPr>
            <p:nvPr/>
          </p:nvCxnSpPr>
          <p:spPr>
            <a:xfrm>
              <a:off x="4473458" y="4460297"/>
              <a:ext cx="3267212" cy="0"/>
            </a:xfrm>
            <a:prstGeom prst="straightConnector1">
              <a:avLst/>
            </a:prstGeom>
            <a:ln w="127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21D12C-2225-BA4A-96E0-D64B16A5F991}"/>
                </a:ext>
              </a:extLst>
            </p:cNvPr>
            <p:cNvSpPr txBox="1"/>
            <p:nvPr/>
          </p:nvSpPr>
          <p:spPr>
            <a:xfrm>
              <a:off x="4473458" y="4560009"/>
              <a:ext cx="157094" cy="2040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740"/>
                </a:lnSpc>
              </a:pPr>
              <a:r>
                <a:rPr lang="en-US" sz="1200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04</a:t>
              </a:r>
              <a:endParaRPr lang="en-UA" sz="1200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C0652C7-779B-A5E1-70A1-3AC893062ADB}"/>
              </a:ext>
            </a:extLst>
          </p:cNvPr>
          <p:cNvGrpSpPr/>
          <p:nvPr/>
        </p:nvGrpSpPr>
        <p:grpSpPr>
          <a:xfrm>
            <a:off x="8230449" y="1819308"/>
            <a:ext cx="3267212" cy="3799310"/>
            <a:chOff x="8230449" y="2045088"/>
            <a:chExt cx="3267212" cy="37993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22BC47E-000F-E24A-86AF-C49C5C98FE03}"/>
                </a:ext>
              </a:extLst>
            </p:cNvPr>
            <p:cNvSpPr txBox="1"/>
            <p:nvPr/>
          </p:nvSpPr>
          <p:spPr>
            <a:xfrm>
              <a:off x="8230449" y="2423051"/>
              <a:ext cx="3267212" cy="917302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highlight>
                    <a:srgbClr val="C0C0C0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Fundraising </a:t>
              </a: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from the government, international organizations and donors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5D03C69-5555-A348-8D73-20BE529A2506}"/>
                </a:ext>
              </a:extLst>
            </p:cNvPr>
            <p:cNvCxnSpPr>
              <a:cxnSpLocks/>
            </p:cNvCxnSpPr>
            <p:nvPr/>
          </p:nvCxnSpPr>
          <p:spPr>
            <a:xfrm>
              <a:off x="8230449" y="2045088"/>
              <a:ext cx="3267212" cy="0"/>
            </a:xfrm>
            <a:prstGeom prst="straightConnector1">
              <a:avLst/>
            </a:prstGeom>
            <a:ln w="127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7F0CDAF-D8B8-1340-9A85-B3727B312D48}"/>
                </a:ext>
              </a:extLst>
            </p:cNvPr>
            <p:cNvSpPr txBox="1"/>
            <p:nvPr/>
          </p:nvSpPr>
          <p:spPr>
            <a:xfrm>
              <a:off x="8230449" y="2144800"/>
              <a:ext cx="157094" cy="2040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740"/>
                </a:lnSpc>
              </a:pPr>
              <a:r>
                <a:rPr lang="en-US" sz="1200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03</a:t>
              </a:r>
              <a:endParaRPr lang="en-UA" sz="1200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FDF9964-3067-CA42-A661-3561B8757450}"/>
                </a:ext>
              </a:extLst>
            </p:cNvPr>
            <p:cNvSpPr txBox="1"/>
            <p:nvPr/>
          </p:nvSpPr>
          <p:spPr>
            <a:xfrm>
              <a:off x="8230449" y="4838260"/>
              <a:ext cx="3267212" cy="635174"/>
            </a:xfrm>
            <a:prstGeom prst="rect">
              <a:avLst/>
            </a:prstGeom>
            <a:noFill/>
          </p:spPr>
          <p:txBody>
            <a:bodyPr wrap="square" lIns="0" rtlCol="0" anchor="t">
              <a:spAutoFit/>
            </a:bodyPr>
            <a:lstStyle/>
            <a:p>
              <a:pPr>
                <a:lnSpc>
                  <a:spcPts val="2220"/>
                </a:lnSpc>
              </a:pPr>
              <a:r>
                <a:rPr lang="en-GB" sz="1600" dirty="0">
                  <a:effectLst/>
                  <a:highlight>
                    <a:srgbClr val="C0C0C0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Carry out construction </a:t>
              </a:r>
              <a:r>
                <a:rPr lang="en-GB" sz="1600" dirty="0"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and commission the facility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23C705-439C-B44C-AE58-2625E24B2D98}"/>
                </a:ext>
              </a:extLst>
            </p:cNvPr>
            <p:cNvCxnSpPr>
              <a:cxnSpLocks/>
            </p:cNvCxnSpPr>
            <p:nvPr/>
          </p:nvCxnSpPr>
          <p:spPr>
            <a:xfrm>
              <a:off x="8230449" y="4460297"/>
              <a:ext cx="3267212" cy="0"/>
            </a:xfrm>
            <a:prstGeom prst="straightConnector1">
              <a:avLst/>
            </a:prstGeom>
            <a:ln w="12700" cap="rnd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5D64BF8-D859-D54C-937F-1AE4A7836B40}"/>
                </a:ext>
              </a:extLst>
            </p:cNvPr>
            <p:cNvSpPr txBox="1"/>
            <p:nvPr/>
          </p:nvSpPr>
          <p:spPr>
            <a:xfrm>
              <a:off x="8230449" y="4560009"/>
              <a:ext cx="157094" cy="2040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1740"/>
                </a:lnSpc>
              </a:pPr>
              <a:r>
                <a:rPr lang="en-US" sz="1200" dirty="0">
                  <a:effectLst/>
                  <a:highlight>
                    <a:srgbClr val="FFFFFF"/>
                  </a:highlight>
                  <a:latin typeface="Inter" panose="02000503000000020004" pitchFamily="2" charset="0"/>
                  <a:ea typeface="Inter" panose="02000503000000020004" pitchFamily="2" charset="0"/>
                </a:rPr>
                <a:t>05</a:t>
              </a:r>
              <a:endParaRPr lang="en-UA" sz="1200" dirty="0">
                <a:highlight>
                  <a:srgbClr val="FFFFFF"/>
                </a:highlight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C351EEC-CBCD-5D4A-ADB1-913EC319F4B6}"/>
                </a:ext>
              </a:extLst>
            </p:cNvPr>
            <p:cNvSpPr/>
            <p:nvPr/>
          </p:nvSpPr>
          <p:spPr>
            <a:xfrm>
              <a:off x="8230449" y="5533274"/>
              <a:ext cx="1662046" cy="311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rPr>
                <a:t>Duration: 4 month</a:t>
              </a:r>
              <a:endParaRPr lang="en-UA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EAD79E-8F5A-E312-D4DD-41E257F55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8" y="6155066"/>
            <a:ext cx="1040868" cy="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8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993067-ce84-41e1-9ae9-5e43216266e8">
      <Terms xmlns="http://schemas.microsoft.com/office/infopath/2007/PartnerControls"/>
    </lcf76f155ced4ddcb4097134ff3c332f>
    <TaxCatchAll xmlns="7053b866-589c-4f45-8204-15f3e5b5c2f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BC85C8E2C8BF4CB247B3E0120F9829" ma:contentTypeVersion="15" ma:contentTypeDescription="Ein neues Dokument erstellen." ma:contentTypeScope="" ma:versionID="cbe31b252c4b9ff57dedb32b8cc07eb0">
  <xsd:schema xmlns:xsd="http://www.w3.org/2001/XMLSchema" xmlns:xs="http://www.w3.org/2001/XMLSchema" xmlns:p="http://schemas.microsoft.com/office/2006/metadata/properties" xmlns:ns2="8f993067-ce84-41e1-9ae9-5e43216266e8" xmlns:ns3="7053b866-589c-4f45-8204-15f3e5b5c2fb" targetNamespace="http://schemas.microsoft.com/office/2006/metadata/properties" ma:root="true" ma:fieldsID="ac4430f4ec0845f1723e1eec52a72afa" ns2:_="" ns3:_="">
    <xsd:import namespace="8f993067-ce84-41e1-9ae9-5e43216266e8"/>
    <xsd:import namespace="7053b866-589c-4f45-8204-15f3e5b5c2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93067-ce84-41e1-9ae9-5e4321626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762c749-3c58-4e44-b2b3-1d952cc78e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3b866-589c-4f45-8204-15f3e5b5c2f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954c6a7-c7ea-499c-b6dc-ad9358372f21}" ma:internalName="TaxCatchAll" ma:showField="CatchAllData" ma:web="7053b866-589c-4f45-8204-15f3e5b5c2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873C50-6DA1-41F2-A5F9-D185D4308E9F}">
  <ds:schemaRefs>
    <ds:schemaRef ds:uri="http://schemas.microsoft.com/office/2006/metadata/properties"/>
    <ds:schemaRef ds:uri="http://schemas.microsoft.com/office/infopath/2007/PartnerControls"/>
    <ds:schemaRef ds:uri="8f993067-ce84-41e1-9ae9-5e43216266e8"/>
    <ds:schemaRef ds:uri="7053b866-589c-4f45-8204-15f3e5b5c2fb"/>
  </ds:schemaRefs>
</ds:datastoreItem>
</file>

<file path=customXml/itemProps2.xml><?xml version="1.0" encoding="utf-8"?>
<ds:datastoreItem xmlns:ds="http://schemas.openxmlformats.org/officeDocument/2006/customXml" ds:itemID="{2CA100CA-ADEC-4A2E-BB23-D7B9B88E44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93067-ce84-41e1-9ae9-5e43216266e8"/>
    <ds:schemaRef ds:uri="7053b866-589c-4f45-8204-15f3e5b5c2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0980EE-12EE-4A63-8462-3E98798626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770</Words>
  <Application>Microsoft Office PowerPoint</Application>
  <PresentationFormat>Широкий екран</PresentationFormat>
  <Paragraphs>146</Paragraphs>
  <Slides>12</Slides>
  <Notes>12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Danyliuk Maksym</cp:lastModifiedBy>
  <cp:revision>165</cp:revision>
  <dcterms:created xsi:type="dcterms:W3CDTF">2021-01-29T08:44:32Z</dcterms:created>
  <dcterms:modified xsi:type="dcterms:W3CDTF">2024-03-21T11:02:44Z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0x010100B1BC85C8E2C8BF4CB247B3E0120F9829</vt:lpwstr>
  </property>
  <property fmtid="{D5CDD505-2E9C-101B-9397-08002B2CF9AE}" pid="3" name="MediaServiceImageTags">
    <vt:lpwstr/>
  </property>
</Properties>
</file>